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70" r:id="rId3"/>
    <p:sldId id="279" r:id="rId4"/>
    <p:sldId id="273" r:id="rId5"/>
    <p:sldId id="280" r:id="rId6"/>
    <p:sldId id="281" r:id="rId7"/>
    <p:sldId id="282" r:id="rId8"/>
    <p:sldId id="274" r:id="rId9"/>
    <p:sldId id="276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57" r:id="rId22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D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788F88-12DC-4345-B4D0-628E44307574}" v="52" dt="2025-11-20T19:54:38.0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M" userId="2d0dbe02b8d4f9ba" providerId="LiveId" clId="{17321856-2DF8-4E7C-89A5-185F49A73EDF}"/>
    <pc:docChg chg="modSld sldOrd">
      <pc:chgData name="M M" userId="2d0dbe02b8d4f9ba" providerId="LiveId" clId="{17321856-2DF8-4E7C-89A5-185F49A73EDF}" dt="2025-11-20T20:12:37.533" v="3"/>
      <pc:docMkLst>
        <pc:docMk/>
      </pc:docMkLst>
      <pc:sldChg chg="ord">
        <pc:chgData name="M M" userId="2d0dbe02b8d4f9ba" providerId="LiveId" clId="{17321856-2DF8-4E7C-89A5-185F49A73EDF}" dt="2025-11-20T20:12:37.533" v="3"/>
        <pc:sldMkLst>
          <pc:docMk/>
          <pc:sldMk cId="1450535338" sldId="2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A73BC-679B-4A41-9A05-349C59B4ED1B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0AD14-D85F-4F37-B37F-B2B3529CB08D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881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C62E1-2955-A9E5-795D-205F8FB408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FBD76-634F-4E5F-1EC3-D698D904F0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BE0D92-F5F4-5B0A-1879-47E4286DD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923B83B-8D07-AFE3-97BB-59E198201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38FC33D-8B68-F6AF-7822-DC796006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98852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213F9-8215-9E64-9F53-F35CA580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2CF4A3E-CDB5-7083-52C4-AB61F53D6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47C9357-939D-3AF5-71A5-95CEDC9BA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1F041C-14BE-91BE-069F-150E1B951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48BED0-9338-2C31-79C6-688729D57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87924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965F9D9-AC57-51D0-BAEE-CFACC69EB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53D2C7-3376-CA68-3ABB-DE9E403141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C1D10B-113A-CBE4-4A22-CF3D18957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D4EBDC-F6D5-FC51-1774-F1BDCA626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6B8CB9-8107-F720-9847-02B917A55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674974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B685E4-3F37-AB7F-3009-0D9049FE9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655C2-1F94-D769-2D6D-962A12B8A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A8AF2F-4A92-B492-C42C-23F49D8F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858465-702F-B256-94C7-02B5250FC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53D691-3FE0-1EEE-836A-E41C08109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39342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5A7C9-D931-7C06-8F5A-B394E1A9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649F731-7DA8-FD3C-4C43-10B01F9E3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706806-0721-8D91-E132-143787882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A211D7-970C-9E60-54C5-6D9A077E3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A7B0D8-8C8B-C2AC-6905-A4F81ADA8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1139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D68751-D30F-187B-60F9-13F10B3C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0189D3-9FF6-F3FE-29F5-591E6EA25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CC0CEF-BD4D-1A7C-3CAB-4DB559219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87DAF1E-DCCC-D7E7-5C83-1B416B47B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BC7EF6-96E4-6DD0-74BD-DB9E03518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7B6B80-6F81-E6DA-864D-55D0D6432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14763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09E94-8008-7EFA-285F-EF9610165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5F691F2-745A-0875-BA9B-47159783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36826CD-442E-FCCF-CF7B-09FC8ACB7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4E53AFA-0842-B23D-EA22-6E7CBD8D14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B4D582-94D5-BB2D-CD99-D9DE1EE5D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CA2F115-1C43-FF60-9C46-BFB18C5B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4B6C31C-C46B-6190-34EE-39E5377E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1FE5AC-7ABD-2640-74B7-A81E1286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421085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AE1F6-AE8B-593A-44DF-4A2649ACD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08E6AC9-02F9-864F-C3D6-FD123903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AC82CB-4B1B-0C0A-FE74-D5FA8F4D8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F625F4-D386-558F-6ECE-7F6091594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54320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05A91C4-F486-60FA-A6E5-06336BB4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0358273-8CAD-B48F-CEA8-DB1A04AFC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8F0EEEA-FA31-E0D8-6BB8-DEDA6EBF0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7972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4DC718-51EB-C9BE-DEE7-6E2757E01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CD4291-60B2-448E-E792-4A2ACD175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0A4C32-CED0-D4DF-C7E0-E974CF1F5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DEBD3B-D183-CFEF-76BD-C43F1DD0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E66C26-15D1-9953-B1C8-0C3FB310C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F6E123-9CB5-E811-46AE-16867B91D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322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0EAFF-3D94-5C15-A737-F2BBA02D3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0E78F8B-A5D5-2F4C-1CE5-EE4F1EF0F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3EDA439-67C1-F5A5-895B-D090D2516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21293C-C791-DD32-9548-207DC8756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5D925B7-945E-F595-C1A6-64B5336DF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3BC8E7-1C0F-465F-B508-EAFB74944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78973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656485-1BA2-82FE-3AB4-56521B37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34AE7E-F0CC-13C7-17BB-0C70BB5CA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F3130E-BDBD-19EE-90A2-5BA28557C6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BADD48C-77BF-4640-8C0B-A6201B6246FE}" type="datetimeFigureOut">
              <a:rPr lang="es-419" smtClean="0"/>
              <a:t>20/11/2025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D6A1FE-9B5D-4E79-A2BD-D8976B5C49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083755-57B2-6A3A-3DB7-385699CA98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3127EC-958E-48F3-841F-7FEE44E1755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75224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9.svg"/><Relationship Id="rId4" Type="http://schemas.openxmlformats.org/officeDocument/2006/relationships/image" Target="../media/image12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Texto&#10;&#10;El contenido generado por IA puede ser incorrecto.">
            <a:extLst>
              <a:ext uri="{FF2B5EF4-FFF2-40B4-BE49-F238E27FC236}">
                <a16:creationId xmlns:a16="http://schemas.microsoft.com/office/drawing/2014/main" id="{11F5BF03-12D1-8A43-34D7-62F59A5FF63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23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C0E72-CA35-FBBF-9AFE-0D1725827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4E469-57E4-185B-0B69-88142C94A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9E9ACF7F-EA9A-29C1-0A4A-354DF18B45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02C4F6F0-B67E-7462-91A0-DB8E13D228B4}"/>
              </a:ext>
            </a:extLst>
          </p:cNvPr>
          <p:cNvSpPr txBox="1"/>
          <p:nvPr/>
        </p:nvSpPr>
        <p:spPr>
          <a:xfrm>
            <a:off x="1505712" y="1177990"/>
            <a:ext cx="9180576" cy="1755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b="1" dirty="0" err="1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Metodologías</a:t>
            </a: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 y </a:t>
            </a:r>
            <a:r>
              <a:rPr lang="en-US" sz="4800" b="1" dirty="0" err="1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Herramientas</a:t>
            </a: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 del PSP</a:t>
            </a: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3197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15195-D2EE-29F9-E88E-3B57811E0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A2362-C5A8-4260-5DE9-37B87C53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933312A9-8291-D539-E124-A6A55387E1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846E82A3-8CDE-F742-3CD2-337B8EDA431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81" r="3059"/>
          <a:stretch/>
        </p:blipFill>
        <p:spPr>
          <a:xfrm>
            <a:off x="847290" y="884430"/>
            <a:ext cx="2948118" cy="2006269"/>
          </a:xfrm>
          <a:prstGeom prst="rect">
            <a:avLst/>
          </a:prstGeom>
        </p:spPr>
      </p:pic>
      <p:pic>
        <p:nvPicPr>
          <p:cNvPr id="4" name="Image 1" descr="preencoded.png">
            <a:extLst>
              <a:ext uri="{FF2B5EF4-FFF2-40B4-BE49-F238E27FC236}">
                <a16:creationId xmlns:a16="http://schemas.microsoft.com/office/drawing/2014/main" id="{353FEBCD-0F85-4B49-0004-63489004B2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81" r="2871"/>
          <a:stretch/>
        </p:blipFill>
        <p:spPr>
          <a:xfrm>
            <a:off x="4450212" y="944957"/>
            <a:ext cx="2837428" cy="1926726"/>
          </a:xfrm>
          <a:prstGeom prst="rect">
            <a:avLst/>
          </a:prstGeom>
        </p:spPr>
      </p:pic>
      <p:pic>
        <p:nvPicPr>
          <p:cNvPr id="6" name="Image 2" descr="preencoded.png">
            <a:extLst>
              <a:ext uri="{FF2B5EF4-FFF2-40B4-BE49-F238E27FC236}">
                <a16:creationId xmlns:a16="http://schemas.microsoft.com/office/drawing/2014/main" id="{DAEC80A5-E0FC-3BE8-6AF5-C3C004F3943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81" r="3059"/>
          <a:stretch/>
        </p:blipFill>
        <p:spPr>
          <a:xfrm>
            <a:off x="7748343" y="928815"/>
            <a:ext cx="2709696" cy="1961884"/>
          </a:xfrm>
          <a:prstGeom prst="rect">
            <a:avLst/>
          </a:prstGeom>
        </p:spPr>
      </p:pic>
      <p:sp>
        <p:nvSpPr>
          <p:cNvPr id="7" name="Shape 0">
            <a:extLst>
              <a:ext uri="{FF2B5EF4-FFF2-40B4-BE49-F238E27FC236}">
                <a16:creationId xmlns:a16="http://schemas.microsoft.com/office/drawing/2014/main" id="{44F5C098-12B3-705C-5435-164DECF42BB6}"/>
              </a:ext>
            </a:extLst>
          </p:cNvPr>
          <p:cNvSpPr/>
          <p:nvPr/>
        </p:nvSpPr>
        <p:spPr>
          <a:xfrm>
            <a:off x="599387" y="840281"/>
            <a:ext cx="3448758" cy="4614588"/>
          </a:xfrm>
          <a:prstGeom prst="rect">
            <a:avLst/>
          </a:prstGeom>
          <a:noFill/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110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4F33CA32-E521-2C5C-24A1-BA2FF6E6932B}"/>
              </a:ext>
            </a:extLst>
          </p:cNvPr>
          <p:cNvSpPr/>
          <p:nvPr/>
        </p:nvSpPr>
        <p:spPr>
          <a:xfrm>
            <a:off x="4315413" y="820402"/>
            <a:ext cx="3130319" cy="4614588"/>
          </a:xfrm>
          <a:prstGeom prst="rect">
            <a:avLst/>
          </a:prstGeom>
          <a:noFill/>
          <a:ln w="19050">
            <a:solidFill>
              <a:srgbClr val="9C99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110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54461B8D-F3B9-155D-8F8E-B69E7E20937B}"/>
              </a:ext>
            </a:extLst>
          </p:cNvPr>
          <p:cNvSpPr/>
          <p:nvPr/>
        </p:nvSpPr>
        <p:spPr>
          <a:xfrm>
            <a:off x="7675421" y="820402"/>
            <a:ext cx="2840179" cy="5190932"/>
          </a:xfrm>
          <a:prstGeom prst="rect">
            <a:avLst/>
          </a:prstGeom>
          <a:noFill/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1778" tIns="1778" rIns="1778" bIns="1778" rtlCol="0" anchor="ctr"/>
          <a:lstStyle/>
          <a:p>
            <a:pPr algn="ctr">
              <a:lnSpc>
                <a:spcPct val="125000"/>
              </a:lnSpc>
            </a:pPr>
            <a:r>
              <a:rPr lang="en-US" sz="1100" dirty="0"/>
              <a:t> </a:t>
            </a: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FED17BC5-0924-1DE1-5ABD-67152C3F65FB}"/>
              </a:ext>
            </a:extLst>
          </p:cNvPr>
          <p:cNvSpPr/>
          <p:nvPr/>
        </p:nvSpPr>
        <p:spPr>
          <a:xfrm>
            <a:off x="847290" y="7737816"/>
            <a:ext cx="4136189" cy="107735"/>
          </a:xfrm>
          <a:prstGeom prst="rect">
            <a:avLst/>
          </a:prstGeom>
          <a:solidFill>
            <a:srgbClr val="FC8569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1100"/>
          </a:p>
        </p:txBody>
      </p:sp>
      <p:sp>
        <p:nvSpPr>
          <p:cNvPr id="11" name="Shape 4">
            <a:extLst>
              <a:ext uri="{FF2B5EF4-FFF2-40B4-BE49-F238E27FC236}">
                <a16:creationId xmlns:a16="http://schemas.microsoft.com/office/drawing/2014/main" id="{CEFD69CE-8762-F14D-8ABB-BF69A4CDF65A}"/>
              </a:ext>
            </a:extLst>
          </p:cNvPr>
          <p:cNvSpPr/>
          <p:nvPr/>
        </p:nvSpPr>
        <p:spPr>
          <a:xfrm>
            <a:off x="5556450" y="7737816"/>
            <a:ext cx="4136189" cy="107735"/>
          </a:xfrm>
          <a:prstGeom prst="rect">
            <a:avLst/>
          </a:prstGeom>
          <a:solidFill>
            <a:srgbClr val="9C99FF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110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A7B774DE-B291-B97E-1A0A-3D6A999AF69A}"/>
              </a:ext>
            </a:extLst>
          </p:cNvPr>
          <p:cNvSpPr/>
          <p:nvPr/>
        </p:nvSpPr>
        <p:spPr>
          <a:xfrm>
            <a:off x="10229034" y="7737816"/>
            <a:ext cx="4136189" cy="107735"/>
          </a:xfrm>
          <a:prstGeom prst="rect">
            <a:avLst/>
          </a:prstGeom>
          <a:solidFill>
            <a:srgbClr val="FC8569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110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027304E4-2BF2-859F-652E-70AFCBB165F4}"/>
              </a:ext>
            </a:extLst>
          </p:cNvPr>
          <p:cNvSpPr txBox="1"/>
          <p:nvPr/>
        </p:nvSpPr>
        <p:spPr>
          <a:xfrm>
            <a:off x="672243" y="3500459"/>
            <a:ext cx="3781659" cy="565611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1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Formatos de planificación y seguimiento</a:t>
            </a:r>
            <a:endParaRPr lang="en-US" sz="110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33B4BBFA-7573-3B33-DF26-A018D1C4601E}"/>
              </a:ext>
            </a:extLst>
          </p:cNvPr>
          <p:cNvSpPr txBox="1"/>
          <p:nvPr/>
        </p:nvSpPr>
        <p:spPr>
          <a:xfrm>
            <a:off x="4481239" y="3612683"/>
            <a:ext cx="3763478" cy="34116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1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Registro de defectos</a:t>
            </a:r>
            <a:endParaRPr lang="en-US" sz="11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FA091A1F-4EE4-3FF7-B77F-08FD639F2971}"/>
              </a:ext>
            </a:extLst>
          </p:cNvPr>
          <p:cNvSpPr txBox="1"/>
          <p:nvPr/>
        </p:nvSpPr>
        <p:spPr>
          <a:xfrm>
            <a:off x="7748343" y="3562253"/>
            <a:ext cx="3781659" cy="34116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1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Análisis de datos personales</a:t>
            </a:r>
            <a:endParaRPr lang="en-US" sz="1100" dirty="0"/>
          </a:p>
        </p:txBody>
      </p:sp>
      <p:sp>
        <p:nvSpPr>
          <p:cNvPr id="16" name="Text 9">
            <a:extLst>
              <a:ext uri="{FF2B5EF4-FFF2-40B4-BE49-F238E27FC236}">
                <a16:creationId xmlns:a16="http://schemas.microsoft.com/office/drawing/2014/main" id="{EF803488-293E-4CD3-5B64-76699A03E853}"/>
              </a:ext>
            </a:extLst>
          </p:cNvPr>
          <p:cNvSpPr txBox="1"/>
          <p:nvPr/>
        </p:nvSpPr>
        <p:spPr>
          <a:xfrm>
            <a:off x="788644" y="3944214"/>
            <a:ext cx="2326894" cy="2271421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1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Los formatos de planificación y seguimiento en PSP permiten estructurar tareas, monitorizar avances y registrar desviaciones, facilitando el control y mejora continua del proceso de desarrollo.</a:t>
            </a:r>
            <a:endParaRPr lang="en-US" sz="1100" dirty="0"/>
          </a:p>
        </p:txBody>
      </p:sp>
      <p:sp>
        <p:nvSpPr>
          <p:cNvPr id="17" name="Text 10">
            <a:extLst>
              <a:ext uri="{FF2B5EF4-FFF2-40B4-BE49-F238E27FC236}">
                <a16:creationId xmlns:a16="http://schemas.microsoft.com/office/drawing/2014/main" id="{A71E7FA8-9628-2E8B-0E25-270B9C479B55}"/>
              </a:ext>
            </a:extLst>
          </p:cNvPr>
          <p:cNvSpPr txBox="1"/>
          <p:nvPr/>
        </p:nvSpPr>
        <p:spPr>
          <a:xfrm>
            <a:off x="4563704" y="3944215"/>
            <a:ext cx="2439474" cy="2271421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1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El registro de defectos permite documentar errores encontrados, facilitando su análisis y corrección, mejorando la calidad del software y aportando datos para optimizar procesos en PSP.</a:t>
            </a:r>
            <a:endParaRPr lang="en-US" sz="110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DA41E1A1-9CF6-B671-5049-6E75009F663F}"/>
              </a:ext>
            </a:extLst>
          </p:cNvPr>
          <p:cNvSpPr txBox="1"/>
          <p:nvPr/>
        </p:nvSpPr>
        <p:spPr>
          <a:xfrm>
            <a:off x="7840025" y="3846879"/>
            <a:ext cx="2107746" cy="2271421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1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El análisis de datos personales en PSP implica recopilar, organizar y evaluar información relevante para mejorar procesos, garantizando confidencialidad, precisión y cumplimiento normativo en la documentación y registros.</a:t>
            </a:r>
            <a:endParaRPr lang="en-US" sz="11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18BD9AEB-F752-18AB-C7A1-1F17334872CC}"/>
              </a:ext>
            </a:extLst>
          </p:cNvPr>
          <p:cNvSpPr txBox="1"/>
          <p:nvPr/>
        </p:nvSpPr>
        <p:spPr>
          <a:xfrm>
            <a:off x="644906" y="-58279"/>
            <a:ext cx="12972181" cy="834949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1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Documentación y registros en PSP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18327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36D91-2FC2-CDE0-F284-903A5B81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B0E19-E423-7788-A729-D60DDDD14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433" y="352425"/>
            <a:ext cx="10515600" cy="1325563"/>
          </a:xfrm>
        </p:spPr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023CBE77-0B5C-3918-7A23-E12C895BB8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B3A0355-6958-64C7-AC6F-B62E0602FBA0}"/>
              </a:ext>
            </a:extLst>
          </p:cNvPr>
          <p:cNvSpPr txBox="1"/>
          <p:nvPr/>
        </p:nvSpPr>
        <p:spPr>
          <a:xfrm>
            <a:off x="565573" y="459550"/>
            <a:ext cx="11249661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2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Herramientas de apoyo para implementar PSP</a:t>
            </a:r>
            <a:endParaRPr lang="en-US" sz="32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DFBFAAD-11BC-5FF3-D3B0-55C97C6DFE3F}"/>
              </a:ext>
            </a:extLst>
          </p:cNvPr>
          <p:cNvSpPr txBox="1"/>
          <p:nvPr/>
        </p:nvSpPr>
        <p:spPr>
          <a:xfrm>
            <a:off x="532364" y="2750886"/>
            <a:ext cx="2792091" cy="2057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Herramientas de software permiten seguimiento preciso de métricas PSP, facilitando medición de progreso, análisis de defectos y gestión eficiente del tiempo para mejorar la calidad y productividad.</a:t>
            </a:r>
            <a:endParaRPr lang="en-US" sz="15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84EFD013-4793-0CC8-1F00-E24DBF0C0902}"/>
              </a:ext>
            </a:extLst>
          </p:cNvPr>
          <p:cNvSpPr txBox="1"/>
          <p:nvPr/>
        </p:nvSpPr>
        <p:spPr>
          <a:xfrm>
            <a:off x="6934491" y="2105470"/>
            <a:ext cx="4087368" cy="2057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Las plantillas y guías prácticas facilitan la estandarización y seguimiento de procesos PSP, mejorando la organización y eficiencia en la implementación de sus metodologías.</a:t>
            </a:r>
            <a:endParaRPr lang="en-US" sz="15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27561081-6AB7-929C-A566-9883B79CADAA}"/>
              </a:ext>
            </a:extLst>
          </p:cNvPr>
          <p:cNvSpPr txBox="1"/>
          <p:nvPr/>
        </p:nvSpPr>
        <p:spPr>
          <a:xfrm>
            <a:off x="7029873" y="4352608"/>
            <a:ext cx="4087368" cy="2057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PSP se integra eficazmente con metodologías ágiles y tradicionales, facilitando una gestión de calidad y mejora continua, optimizando procesos y garantizando resultados más predecibles y controlados.</a:t>
            </a:r>
            <a:endParaRPr lang="en-US" sz="15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9AAD510F-5CFA-C5F8-12CE-A7F52F071183}"/>
              </a:ext>
            </a:extLst>
          </p:cNvPr>
          <p:cNvSpPr txBox="1"/>
          <p:nvPr/>
        </p:nvSpPr>
        <p:spPr>
          <a:xfrm>
            <a:off x="643466" y="1687514"/>
            <a:ext cx="4087368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Software de seguimiento y medición</a:t>
            </a:r>
            <a:endParaRPr lang="en-US" sz="18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CCC1CA9C-3348-A876-7650-35612512DD09}"/>
              </a:ext>
            </a:extLst>
          </p:cNvPr>
          <p:cNvSpPr txBox="1"/>
          <p:nvPr/>
        </p:nvSpPr>
        <p:spPr>
          <a:xfrm>
            <a:off x="7029873" y="1533970"/>
            <a:ext cx="4087368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Plantillas y guías prácticas</a:t>
            </a:r>
            <a:endParaRPr lang="en-US" sz="18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89C2761D-AD57-7F4C-1B5F-CECADD5FFD3E}"/>
              </a:ext>
            </a:extLst>
          </p:cNvPr>
          <p:cNvSpPr txBox="1"/>
          <p:nvPr/>
        </p:nvSpPr>
        <p:spPr>
          <a:xfrm>
            <a:off x="7093372" y="3701098"/>
            <a:ext cx="4087368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8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Integración con otras metodologías</a:t>
            </a:r>
            <a:endParaRPr lang="en-US" sz="1800" dirty="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572BD404-A397-C047-063E-5661056B770E}"/>
              </a:ext>
            </a:extLst>
          </p:cNvPr>
          <p:cNvSpPr/>
          <p:nvPr/>
        </p:nvSpPr>
        <p:spPr>
          <a:xfrm>
            <a:off x="6096000" y="2121916"/>
            <a:ext cx="368126" cy="382057"/>
          </a:xfrm>
          <a:prstGeom prst="ellipse">
            <a:avLst/>
          </a:prstGeom>
          <a:solidFill>
            <a:srgbClr val="9C99FF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1524" tIns="0" rIns="1524" bIns="0" rtlCol="0" anchor="ctr"/>
          <a:lstStyle/>
          <a:p>
            <a:pPr algn="ctr">
              <a:lnSpc>
                <a:spcPct val="125000"/>
              </a:lnSpc>
            </a:pPr>
            <a:r>
              <a:rPr lang="en-US" sz="1600" b="1" dirty="0"/>
              <a:t>   </a:t>
            </a:r>
            <a:endParaRPr lang="en-US" sz="1600" dirty="0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618D53C9-2761-EDE8-0F16-F37D9745798F}"/>
              </a:ext>
            </a:extLst>
          </p:cNvPr>
          <p:cNvSpPr/>
          <p:nvPr/>
        </p:nvSpPr>
        <p:spPr>
          <a:xfrm>
            <a:off x="5988082" y="4530100"/>
            <a:ext cx="331766" cy="278186"/>
          </a:xfrm>
          <a:prstGeom prst="ellipse">
            <a:avLst/>
          </a:prstGeom>
          <a:solidFill>
            <a:srgbClr val="FC8569">
              <a:alpha val="14902"/>
            </a:srgbClr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FEBBF34-0387-48C1-3503-718DA81D6C2A}"/>
              </a:ext>
            </a:extLst>
          </p:cNvPr>
          <p:cNvGrpSpPr/>
          <p:nvPr/>
        </p:nvGrpSpPr>
        <p:grpSpPr>
          <a:xfrm>
            <a:off x="3395189" y="2252596"/>
            <a:ext cx="3001767" cy="2522195"/>
            <a:chOff x="5255090" y="3134682"/>
            <a:chExt cx="4970225" cy="3482018"/>
          </a:xfrm>
        </p:grpSpPr>
        <p:sp>
          <p:nvSpPr>
            <p:cNvPr id="11" name="Shape 7">
              <a:extLst>
                <a:ext uri="{FF2B5EF4-FFF2-40B4-BE49-F238E27FC236}">
                  <a16:creationId xmlns:a16="http://schemas.microsoft.com/office/drawing/2014/main" id="{63F7F98F-6237-9C09-C3DA-B5750C8F1BB1}"/>
                </a:ext>
              </a:extLst>
            </p:cNvPr>
            <p:cNvSpPr/>
            <p:nvPr/>
          </p:nvSpPr>
          <p:spPr>
            <a:xfrm>
              <a:off x="5255090" y="4367276"/>
              <a:ext cx="685800" cy="685800"/>
            </a:xfrm>
            <a:prstGeom prst="ellipse">
              <a:avLst/>
            </a:prstGeom>
            <a:solidFill>
              <a:srgbClr val="FC8569">
                <a:alpha val="14902"/>
              </a:srgbClr>
            </a:solidFill>
            <a:ln/>
            <a:effectLst>
              <a:outerShdw blurRad="101600" dist="50800" dir="16200000" algn="bl" rotWithShape="0">
                <a:srgbClr val="000000">
                  <a:alpha val="0"/>
                </a:srgbClr>
              </a:outerShdw>
            </a:effectLst>
          </p:spPr>
          <p:txBody>
            <a:bodyPr/>
            <a:lstStyle/>
            <a:p>
              <a:endParaRPr lang="es-CO"/>
            </a:p>
          </p:txBody>
        </p:sp>
        <p:pic>
          <p:nvPicPr>
            <p:cNvPr id="16" name="Image 0" descr="preencoded.png">
              <a:extLst>
                <a:ext uri="{FF2B5EF4-FFF2-40B4-BE49-F238E27FC236}">
                  <a16:creationId xmlns:a16="http://schemas.microsoft.com/office/drawing/2014/main" id="{B4E5D659-F8FA-B7DA-8C06-FF31282C81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2914" y="3178556"/>
              <a:ext cx="3044952" cy="3044952"/>
            </a:xfrm>
            <a:prstGeom prst="rect">
              <a:avLst/>
            </a:prstGeom>
          </p:spPr>
        </p:pic>
        <p:sp>
          <p:nvSpPr>
            <p:cNvPr id="20" name="Text 15">
              <a:extLst>
                <a:ext uri="{FF2B5EF4-FFF2-40B4-BE49-F238E27FC236}">
                  <a16:creationId xmlns:a16="http://schemas.microsoft.com/office/drawing/2014/main" id="{D95AFAE7-F70B-84AD-CDA4-AF8240C7B419}"/>
                </a:ext>
              </a:extLst>
            </p:cNvPr>
            <p:cNvSpPr txBox="1"/>
            <p:nvPr/>
          </p:nvSpPr>
          <p:spPr>
            <a:xfrm>
              <a:off x="5410538" y="4513580"/>
              <a:ext cx="374904" cy="38404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5000"/>
                </a:lnSpc>
              </a:pPr>
              <a:r>
                <a:rPr lang="en-US" sz="1100" b="1" dirty="0">
                  <a:latin typeface="Poppins" pitchFamily="34" charset="0"/>
                  <a:ea typeface="Poppins" pitchFamily="34" charset="-122"/>
                  <a:cs typeface="Poppins" pitchFamily="34" charset="-120"/>
                </a:rPr>
                <a:t>01</a:t>
              </a:r>
              <a:endParaRPr lang="en-US" sz="1100" dirty="0"/>
            </a:p>
          </p:txBody>
        </p:sp>
        <p:sp>
          <p:nvSpPr>
            <p:cNvPr id="21" name="Text 16">
              <a:extLst>
                <a:ext uri="{FF2B5EF4-FFF2-40B4-BE49-F238E27FC236}">
                  <a16:creationId xmlns:a16="http://schemas.microsoft.com/office/drawing/2014/main" id="{4C7B715A-D512-180B-91BD-E19BFBFA8CA4}"/>
                </a:ext>
              </a:extLst>
            </p:cNvPr>
            <p:cNvSpPr txBox="1"/>
            <p:nvPr/>
          </p:nvSpPr>
          <p:spPr>
            <a:xfrm>
              <a:off x="9822979" y="3134682"/>
              <a:ext cx="402336" cy="83744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5000"/>
                </a:lnSpc>
              </a:pPr>
              <a:r>
                <a:rPr lang="en-US" sz="1100" b="1" dirty="0">
                  <a:latin typeface="Poppins" pitchFamily="34" charset="0"/>
                  <a:ea typeface="Poppins" pitchFamily="34" charset="-122"/>
                  <a:cs typeface="Poppins" pitchFamily="34" charset="-120"/>
                </a:rPr>
                <a:t>02</a:t>
              </a:r>
              <a:endParaRPr lang="en-US" sz="1100" dirty="0"/>
            </a:p>
          </p:txBody>
        </p:sp>
        <p:sp>
          <p:nvSpPr>
            <p:cNvPr id="22" name="Text 17">
              <a:extLst>
                <a:ext uri="{FF2B5EF4-FFF2-40B4-BE49-F238E27FC236}">
                  <a16:creationId xmlns:a16="http://schemas.microsoft.com/office/drawing/2014/main" id="{B3604F6A-ADB3-3ECA-CBB2-66DFD405B736}"/>
                </a:ext>
              </a:extLst>
            </p:cNvPr>
            <p:cNvSpPr txBox="1"/>
            <p:nvPr/>
          </p:nvSpPr>
          <p:spPr>
            <a:xfrm>
              <a:off x="9644210" y="6232652"/>
              <a:ext cx="411480" cy="384048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/>
          </p:spPr>
          <p:txBody>
            <a:bodyPr wrap="square" lIns="0" tIns="0" rIns="0" bIns="0" rtlCol="0" anchor="ctr"/>
            <a:lstStyle/>
            <a:p>
              <a:pPr algn="ctr">
                <a:lnSpc>
                  <a:spcPct val="125000"/>
                </a:lnSpc>
              </a:pPr>
              <a:r>
                <a:rPr lang="en-US" sz="1100" b="1" dirty="0">
                  <a:latin typeface="Poppins" pitchFamily="34" charset="0"/>
                  <a:ea typeface="Poppins" pitchFamily="34" charset="-122"/>
                  <a:cs typeface="Poppins" pitchFamily="34" charset="-120"/>
                </a:rPr>
                <a:t>03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4878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FB246-E9FE-E68C-51EE-EC4590140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9F8BF-32F6-5F1D-2A9C-7F22D0F93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B7FFA9EC-3EA9-0C99-8BE6-427AD505C7B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AB6CB025-487C-8EC7-3F0F-908A36C42A43}"/>
              </a:ext>
            </a:extLst>
          </p:cNvPr>
          <p:cNvSpPr txBox="1"/>
          <p:nvPr/>
        </p:nvSpPr>
        <p:spPr>
          <a:xfrm>
            <a:off x="1600305" y="1785281"/>
            <a:ext cx="9180576" cy="1755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b="1" dirty="0" err="1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Aplicación</a:t>
            </a: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 Practica del PSP</a:t>
            </a: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417137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B78BB-E8A7-B57C-EF88-FB49CAF9B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EEEEE-CA10-4F74-2D89-1C065550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937E5E52-99FE-DB57-9779-AAC33642E94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EFFCD0BB-FC32-3137-CB5B-46D044BEA62C}"/>
              </a:ext>
            </a:extLst>
          </p:cNvPr>
          <p:cNvSpPr/>
          <p:nvPr/>
        </p:nvSpPr>
        <p:spPr>
          <a:xfrm rot="16200000">
            <a:off x="4187952" y="1307592"/>
            <a:ext cx="6858000" cy="15243048"/>
          </a:xfrm>
          <a:prstGeom prst="trapezoid">
            <a:avLst>
              <a:gd name="adj" fmla="val 25000"/>
            </a:avLst>
          </a:prstGeom>
          <a:gradFill flip="none" rotWithShape="1">
            <a:gsLst>
              <a:gs pos="0">
                <a:srgbClr val="FC8569">
                  <a:alpha val="0"/>
                </a:srgbClr>
              </a:gs>
              <a:gs pos="100000">
                <a:srgbClr val="FC8569">
                  <a:alpha val="19000"/>
                </a:srgbClr>
              </a:gs>
            </a:gsLst>
            <a:lin ang="10020000" scaled="0"/>
          </a:gra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Shape 2">
            <a:extLst>
              <a:ext uri="{FF2B5EF4-FFF2-40B4-BE49-F238E27FC236}">
                <a16:creationId xmlns:a16="http://schemas.microsoft.com/office/drawing/2014/main" id="{64D9465B-41BC-17F6-3142-39A8025BD9F8}"/>
              </a:ext>
            </a:extLst>
          </p:cNvPr>
          <p:cNvSpPr/>
          <p:nvPr/>
        </p:nvSpPr>
        <p:spPr>
          <a:xfrm>
            <a:off x="1271016" y="7068312"/>
            <a:ext cx="118872" cy="118872"/>
          </a:xfrm>
          <a:prstGeom prst="ellipse">
            <a:avLst/>
          </a:prstGeom>
          <a:solidFill>
            <a:srgbClr val="FC8569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8" name="Shape 3">
            <a:extLst>
              <a:ext uri="{FF2B5EF4-FFF2-40B4-BE49-F238E27FC236}">
                <a16:creationId xmlns:a16="http://schemas.microsoft.com/office/drawing/2014/main" id="{37D95F56-6AB5-EF8F-CCA7-3AD119C4304F}"/>
              </a:ext>
            </a:extLst>
          </p:cNvPr>
          <p:cNvSpPr/>
          <p:nvPr/>
        </p:nvSpPr>
        <p:spPr>
          <a:xfrm>
            <a:off x="6172200" y="6510528"/>
            <a:ext cx="118872" cy="118872"/>
          </a:xfrm>
          <a:prstGeom prst="ellipse">
            <a:avLst/>
          </a:prstGeom>
          <a:solidFill>
            <a:srgbClr val="FC8569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21FB9215-A4DB-437D-46B8-3F7B33DD78CD}"/>
              </a:ext>
            </a:extLst>
          </p:cNvPr>
          <p:cNvSpPr txBox="1"/>
          <p:nvPr/>
        </p:nvSpPr>
        <p:spPr>
          <a:xfrm>
            <a:off x="-1061545" y="460820"/>
            <a:ext cx="13423392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Implementación en proyectos reales</a:t>
            </a:r>
            <a:endParaRPr lang="en-US" sz="3600" dirty="0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0DC5EBFB-2D24-9E9C-BC68-3428A22D220B}"/>
              </a:ext>
            </a:extLst>
          </p:cNvPr>
          <p:cNvSpPr/>
          <p:nvPr/>
        </p:nvSpPr>
        <p:spPr>
          <a:xfrm>
            <a:off x="1005146" y="1387126"/>
            <a:ext cx="3787005" cy="457200"/>
          </a:xfrm>
          <a:prstGeom prst="rect">
            <a:avLst/>
          </a:prstGeom>
          <a:solidFill>
            <a:srgbClr val="FC8569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2C5A4D02-4344-B39C-20F4-D9F7B1266468}"/>
              </a:ext>
            </a:extLst>
          </p:cNvPr>
          <p:cNvSpPr/>
          <p:nvPr/>
        </p:nvSpPr>
        <p:spPr>
          <a:xfrm>
            <a:off x="838200" y="1901952"/>
            <a:ext cx="0" cy="4956048"/>
          </a:xfrm>
          <a:prstGeom prst="lineInv">
            <a:avLst/>
          </a:prstGeom>
          <a:solidFill>
            <a:srgbClr val="FFFFFF"/>
          </a:solidFill>
          <a:ln w="19050">
            <a:solidFill>
              <a:srgbClr val="FC8569"/>
            </a:solidFill>
            <a:prstDash val="sysDot"/>
            <a:headEnd type="none"/>
            <a:tailEnd type="diamond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053844E-D7ED-5893-946E-EA3A8EC337BD}"/>
              </a:ext>
            </a:extLst>
          </p:cNvPr>
          <p:cNvSpPr txBox="1"/>
          <p:nvPr/>
        </p:nvSpPr>
        <p:spPr>
          <a:xfrm>
            <a:off x="1103563" y="1297265"/>
            <a:ext cx="3532446" cy="558015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latin typeface="Kermit Extrabold" panose="020F0503040000060003" pitchFamily="34" charset="0"/>
                <a:ea typeface="Poppins" pitchFamily="34" charset="-122"/>
                <a:cs typeface="Poppins" pitchFamily="34" charset="-120"/>
              </a:rPr>
              <a:t>Definición de objetivos </a:t>
            </a:r>
            <a:r>
              <a:rPr lang="en-US" b="1" dirty="0">
                <a:latin typeface="Kermit Extrabold" panose="020F0503040000060003" pitchFamily="34" charset="0"/>
                <a:ea typeface="Poppins" pitchFamily="34" charset="-122"/>
                <a:cs typeface="Poppins" pitchFamily="34" charset="-120"/>
              </a:rPr>
              <a:t>personales</a:t>
            </a:r>
            <a:endParaRPr lang="en-US" dirty="0">
              <a:latin typeface="Kermit Extrabold" panose="020F0503040000060003" pitchFamily="34" charset="0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F5A826C1-296B-4EBF-FAC1-393E016E9B34}"/>
              </a:ext>
            </a:extLst>
          </p:cNvPr>
          <p:cNvSpPr txBox="1"/>
          <p:nvPr/>
        </p:nvSpPr>
        <p:spPr>
          <a:xfrm>
            <a:off x="1037844" y="2098663"/>
            <a:ext cx="2944368" cy="408736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Establecer objetivos personales claros permite enfocar esfuerzos, mejorar la planificación y medir el progreso, facilitando la implementación efectiva del PSP en proyectos reales.</a:t>
            </a:r>
            <a:endParaRPr lang="en-US" sz="1400" dirty="0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31D9F14A-5682-6A4A-C0C3-C2A8EA1CD413}"/>
              </a:ext>
            </a:extLst>
          </p:cNvPr>
          <p:cNvSpPr/>
          <p:nvPr/>
        </p:nvSpPr>
        <p:spPr>
          <a:xfrm>
            <a:off x="5001504" y="1385198"/>
            <a:ext cx="3656341" cy="558015"/>
          </a:xfrm>
          <a:prstGeom prst="rect">
            <a:avLst/>
          </a:prstGeom>
          <a:solidFill>
            <a:srgbClr val="FC8569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C7DD3044-885C-3E21-FE48-D12F59DB8162}"/>
              </a:ext>
            </a:extLst>
          </p:cNvPr>
          <p:cNvSpPr/>
          <p:nvPr/>
        </p:nvSpPr>
        <p:spPr>
          <a:xfrm>
            <a:off x="4975596" y="1969811"/>
            <a:ext cx="0" cy="4379976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/>
            </a:solidFill>
            <a:prstDash val="sysDot"/>
            <a:headEnd type="none"/>
            <a:tailEnd type="diamond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9FA56767-BA2F-AA29-A0CF-64608A713A96}"/>
              </a:ext>
            </a:extLst>
          </p:cNvPr>
          <p:cNvSpPr txBox="1"/>
          <p:nvPr/>
        </p:nvSpPr>
        <p:spPr>
          <a:xfrm>
            <a:off x="5157646" y="1454476"/>
            <a:ext cx="3275633" cy="4343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latin typeface="Kermit Extrabold" panose="020F0502020204030204" pitchFamily="34" charset="0"/>
                <a:ea typeface="Poppins" pitchFamily="34" charset="-122"/>
                <a:cs typeface="Poppins" pitchFamily="34" charset="-120"/>
              </a:rPr>
              <a:t>Ejemplo de planificación y seguimiento</a:t>
            </a:r>
            <a:endParaRPr lang="en-US" sz="1600" dirty="0">
              <a:latin typeface="Kermit Extrabold" panose="020F0502020204030204" pitchFamily="34" charset="0"/>
            </a:endParaRPr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006F96D7-E691-7435-27A8-856032792DCC}"/>
              </a:ext>
            </a:extLst>
          </p:cNvPr>
          <p:cNvSpPr txBox="1"/>
          <p:nvPr/>
        </p:nvSpPr>
        <p:spPr>
          <a:xfrm>
            <a:off x="5094205" y="2082546"/>
            <a:ext cx="2944368" cy="35387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El ejemplo muestra cómo planificar tareas, estimar tiempos y registrar avances para mejorar la precisión y eficiencia en la gestión de proyectos reales con PSP.</a:t>
            </a:r>
            <a:endParaRPr lang="en-US" sz="1400" dirty="0"/>
          </a:p>
        </p:txBody>
      </p:sp>
      <p:sp>
        <p:nvSpPr>
          <p:cNvPr id="19" name="Shape 14">
            <a:extLst>
              <a:ext uri="{FF2B5EF4-FFF2-40B4-BE49-F238E27FC236}">
                <a16:creationId xmlns:a16="http://schemas.microsoft.com/office/drawing/2014/main" id="{2A80DF95-C61E-9A22-9E5D-D0A9BB53BAC6}"/>
              </a:ext>
            </a:extLst>
          </p:cNvPr>
          <p:cNvSpPr/>
          <p:nvPr/>
        </p:nvSpPr>
        <p:spPr>
          <a:xfrm>
            <a:off x="8876686" y="1404059"/>
            <a:ext cx="3026665" cy="558015"/>
          </a:xfrm>
          <a:prstGeom prst="rect">
            <a:avLst/>
          </a:prstGeom>
          <a:solidFill>
            <a:srgbClr val="FC8569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0" name="Shape 15">
            <a:extLst>
              <a:ext uri="{FF2B5EF4-FFF2-40B4-BE49-F238E27FC236}">
                <a16:creationId xmlns:a16="http://schemas.microsoft.com/office/drawing/2014/main" id="{345097BE-C943-D810-2C03-8CE20066C3DA}"/>
              </a:ext>
            </a:extLst>
          </p:cNvPr>
          <p:cNvSpPr/>
          <p:nvPr/>
        </p:nvSpPr>
        <p:spPr>
          <a:xfrm>
            <a:off x="8875397" y="1943213"/>
            <a:ext cx="0" cy="3776472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/>
            </a:solidFill>
            <a:prstDash val="sysDot"/>
            <a:headEnd type="none"/>
            <a:tailEnd type="diamond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1" name="Text 16">
            <a:extLst>
              <a:ext uri="{FF2B5EF4-FFF2-40B4-BE49-F238E27FC236}">
                <a16:creationId xmlns:a16="http://schemas.microsoft.com/office/drawing/2014/main" id="{7276A721-F109-A5BE-416F-660131A0E202}"/>
              </a:ext>
            </a:extLst>
          </p:cNvPr>
          <p:cNvSpPr txBox="1"/>
          <p:nvPr/>
        </p:nvSpPr>
        <p:spPr>
          <a:xfrm>
            <a:off x="8915893" y="1402887"/>
            <a:ext cx="3072382" cy="4937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latin typeface="Kermit Extrabold" panose="020F0503040000060003" pitchFamily="34" charset="0"/>
                <a:ea typeface="Poppins" pitchFamily="34" charset="-122"/>
                <a:cs typeface="Poppins" pitchFamily="34" charset="-120"/>
              </a:rPr>
              <a:t>Lecciones aprendidas en la práctica</a:t>
            </a:r>
            <a:endParaRPr lang="en-US" sz="1600" dirty="0">
              <a:latin typeface="Kermit Extrabold" panose="020F0503040000060003" pitchFamily="34" charset="0"/>
            </a:endParaRPr>
          </a:p>
        </p:txBody>
      </p:sp>
      <p:sp>
        <p:nvSpPr>
          <p:cNvPr id="22" name="Text 17">
            <a:extLst>
              <a:ext uri="{FF2B5EF4-FFF2-40B4-BE49-F238E27FC236}">
                <a16:creationId xmlns:a16="http://schemas.microsoft.com/office/drawing/2014/main" id="{88A4A5DD-B1B2-9DD6-5B1D-9213B517D773}"/>
              </a:ext>
            </a:extLst>
          </p:cNvPr>
          <p:cNvSpPr txBox="1"/>
          <p:nvPr/>
        </p:nvSpPr>
        <p:spPr>
          <a:xfrm>
            <a:off x="8912317" y="2098663"/>
            <a:ext cx="2944368" cy="308152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La implementación del PSP en proyectos reales revela la importancia de la disciplina en el seguimiento de procesos, mejora continua y documentación rigorosa para optimizar calidad y productividad.</a:t>
            </a:r>
            <a:endParaRPr lang="en-US" sz="1400" dirty="0"/>
          </a:p>
        </p:txBody>
      </p:sp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CD8995B0-4CD8-AD34-459D-5EE0520D8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36008" y="5632704"/>
            <a:ext cx="9546336" cy="288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49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CF1E3-83A6-A974-50C4-47F6F08AA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117CCC-6F98-AFED-E51C-0DC815D5A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0B607089-9C46-79C4-108E-B5209993666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81675CB-193A-28ED-4DEE-AF694378D8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81" r="3059"/>
          <a:stretch/>
        </p:blipFill>
        <p:spPr>
          <a:xfrm>
            <a:off x="1524000" y="1314584"/>
            <a:ext cx="2325624" cy="1582645"/>
          </a:xfrm>
          <a:prstGeom prst="rect">
            <a:avLst/>
          </a:prstGeom>
        </p:spPr>
      </p:pic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D53DFA1F-96AE-8365-AC22-649C273C4CF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81" r="2871"/>
          <a:stretch/>
        </p:blipFill>
        <p:spPr>
          <a:xfrm>
            <a:off x="5888924" y="1335489"/>
            <a:ext cx="1930435" cy="1310841"/>
          </a:xfrm>
          <a:prstGeom prst="rect">
            <a:avLst/>
          </a:prstGeom>
        </p:spPr>
      </p:pic>
      <p:pic>
        <p:nvPicPr>
          <p:cNvPr id="7" name="Image 2" descr="preencoded.png">
            <a:extLst>
              <a:ext uri="{FF2B5EF4-FFF2-40B4-BE49-F238E27FC236}">
                <a16:creationId xmlns:a16="http://schemas.microsoft.com/office/drawing/2014/main" id="{5EF38FA0-FEC2-1C16-6881-1BF4B007C7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881" r="3059"/>
          <a:stretch/>
        </p:blipFill>
        <p:spPr>
          <a:xfrm>
            <a:off x="9403269" y="1300826"/>
            <a:ext cx="1864066" cy="1325562"/>
          </a:xfrm>
          <a:prstGeom prst="rect">
            <a:avLst/>
          </a:prstGeom>
        </p:spPr>
      </p:pic>
      <p:sp>
        <p:nvSpPr>
          <p:cNvPr id="8" name="Shape 0">
            <a:extLst>
              <a:ext uri="{FF2B5EF4-FFF2-40B4-BE49-F238E27FC236}">
                <a16:creationId xmlns:a16="http://schemas.microsoft.com/office/drawing/2014/main" id="{060BB52A-8A68-E575-27F8-E0497A46017D}"/>
              </a:ext>
            </a:extLst>
          </p:cNvPr>
          <p:cNvSpPr/>
          <p:nvPr/>
        </p:nvSpPr>
        <p:spPr>
          <a:xfrm>
            <a:off x="746760" y="1214660"/>
            <a:ext cx="4169664" cy="4187073"/>
          </a:xfrm>
          <a:prstGeom prst="rect">
            <a:avLst/>
          </a:prstGeom>
          <a:noFill/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9" name="Shape 1">
            <a:extLst>
              <a:ext uri="{FF2B5EF4-FFF2-40B4-BE49-F238E27FC236}">
                <a16:creationId xmlns:a16="http://schemas.microsoft.com/office/drawing/2014/main" id="{91B467B7-36E5-4742-FFB2-3F02399B82F2}"/>
              </a:ext>
            </a:extLst>
          </p:cNvPr>
          <p:cNvSpPr/>
          <p:nvPr/>
        </p:nvSpPr>
        <p:spPr>
          <a:xfrm>
            <a:off x="5159755" y="1214659"/>
            <a:ext cx="3501645" cy="4187073"/>
          </a:xfrm>
          <a:prstGeom prst="rect">
            <a:avLst/>
          </a:prstGeom>
          <a:noFill/>
          <a:ln w="19050">
            <a:solidFill>
              <a:srgbClr val="9C99FF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536913E8-E200-B996-055E-43431724C20F}"/>
              </a:ext>
            </a:extLst>
          </p:cNvPr>
          <p:cNvSpPr/>
          <p:nvPr/>
        </p:nvSpPr>
        <p:spPr>
          <a:xfrm>
            <a:off x="8845804" y="1212670"/>
            <a:ext cx="2848864" cy="4187073"/>
          </a:xfrm>
          <a:prstGeom prst="rect">
            <a:avLst/>
          </a:prstGeom>
          <a:noFill/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 wrap="square" lIns="1778" tIns="1778" rIns="1778" bIns="1778" rtlCol="0" anchor="ctr"/>
          <a:lstStyle/>
          <a:p>
            <a:pPr algn="ctr">
              <a:lnSpc>
                <a:spcPct val="125000"/>
              </a:lnSpc>
            </a:pPr>
            <a:r>
              <a:rPr lang="en-US" sz="1400" dirty="0"/>
              <a:t> </a:t>
            </a:r>
          </a:p>
        </p:txBody>
      </p:sp>
      <p:sp>
        <p:nvSpPr>
          <p:cNvPr id="11" name="Shape 3">
            <a:extLst>
              <a:ext uri="{FF2B5EF4-FFF2-40B4-BE49-F238E27FC236}">
                <a16:creationId xmlns:a16="http://schemas.microsoft.com/office/drawing/2014/main" id="{5D61E301-6FA8-56AE-DF6E-CB25BA5A1195}"/>
              </a:ext>
            </a:extLst>
          </p:cNvPr>
          <p:cNvSpPr/>
          <p:nvPr/>
        </p:nvSpPr>
        <p:spPr>
          <a:xfrm>
            <a:off x="822960" y="7735824"/>
            <a:ext cx="4160520" cy="109728"/>
          </a:xfrm>
          <a:prstGeom prst="rect">
            <a:avLst/>
          </a:prstGeom>
          <a:solidFill>
            <a:srgbClr val="FC8569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2" name="Shape 4">
            <a:extLst>
              <a:ext uri="{FF2B5EF4-FFF2-40B4-BE49-F238E27FC236}">
                <a16:creationId xmlns:a16="http://schemas.microsoft.com/office/drawing/2014/main" id="{FE282A58-BDD6-7B09-E31B-2F61971BB697}"/>
              </a:ext>
            </a:extLst>
          </p:cNvPr>
          <p:cNvSpPr/>
          <p:nvPr/>
        </p:nvSpPr>
        <p:spPr>
          <a:xfrm>
            <a:off x="5532120" y="7735824"/>
            <a:ext cx="4160520" cy="109728"/>
          </a:xfrm>
          <a:prstGeom prst="rect">
            <a:avLst/>
          </a:prstGeom>
          <a:solidFill>
            <a:srgbClr val="9C99FF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3" name="Shape 5">
            <a:extLst>
              <a:ext uri="{FF2B5EF4-FFF2-40B4-BE49-F238E27FC236}">
                <a16:creationId xmlns:a16="http://schemas.microsoft.com/office/drawing/2014/main" id="{EA7E98B9-7A4E-0EDB-9346-08DC92397B63}"/>
              </a:ext>
            </a:extLst>
          </p:cNvPr>
          <p:cNvSpPr/>
          <p:nvPr/>
        </p:nvSpPr>
        <p:spPr>
          <a:xfrm>
            <a:off x="10204704" y="7735824"/>
            <a:ext cx="4160520" cy="109728"/>
          </a:xfrm>
          <a:prstGeom prst="rect">
            <a:avLst/>
          </a:prstGeom>
          <a:solidFill>
            <a:srgbClr val="FC8569"/>
          </a:soli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178DD04F-7164-8E63-97BE-36B20B0C1AEA}"/>
              </a:ext>
            </a:extLst>
          </p:cNvPr>
          <p:cNvSpPr txBox="1"/>
          <p:nvPr/>
        </p:nvSpPr>
        <p:spPr>
          <a:xfrm>
            <a:off x="898990" y="3112552"/>
            <a:ext cx="3803904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Mejora en la calidad del producto final</a:t>
            </a:r>
            <a:endParaRPr lang="en-US" sz="1600" dirty="0"/>
          </a:p>
        </p:txBody>
      </p:sp>
      <p:sp>
        <p:nvSpPr>
          <p:cNvPr id="15" name="Text 7">
            <a:extLst>
              <a:ext uri="{FF2B5EF4-FFF2-40B4-BE49-F238E27FC236}">
                <a16:creationId xmlns:a16="http://schemas.microsoft.com/office/drawing/2014/main" id="{20F7D38D-9C2D-A2BA-F047-539325B882BD}"/>
              </a:ext>
            </a:extLst>
          </p:cNvPr>
          <p:cNvSpPr txBox="1"/>
          <p:nvPr/>
        </p:nvSpPr>
        <p:spPr>
          <a:xfrm>
            <a:off x="5474243" y="2828953"/>
            <a:ext cx="2658195" cy="612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Control efectivo del tiempo y recursos</a:t>
            </a:r>
            <a:endParaRPr lang="en-US" sz="1600" dirty="0"/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24C37A26-EBC5-BECD-83D6-C9CF5D452BFC}"/>
              </a:ext>
            </a:extLst>
          </p:cNvPr>
          <p:cNvSpPr txBox="1"/>
          <p:nvPr/>
        </p:nvSpPr>
        <p:spPr>
          <a:xfrm>
            <a:off x="9073896" y="2810665"/>
            <a:ext cx="3803904" cy="64922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7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Mayor satisfacción del desarrollador</a:t>
            </a:r>
            <a:endParaRPr lang="en-US" sz="1700" dirty="0"/>
          </a:p>
        </p:txBody>
      </p:sp>
      <p:sp>
        <p:nvSpPr>
          <p:cNvPr id="17" name="Text 9">
            <a:extLst>
              <a:ext uri="{FF2B5EF4-FFF2-40B4-BE49-F238E27FC236}">
                <a16:creationId xmlns:a16="http://schemas.microsoft.com/office/drawing/2014/main" id="{02393936-72BA-9CB6-582F-D207D220B0F1}"/>
              </a:ext>
            </a:extLst>
          </p:cNvPr>
          <p:cNvSpPr txBox="1"/>
          <p:nvPr/>
        </p:nvSpPr>
        <p:spPr>
          <a:xfrm>
            <a:off x="873252" y="3775911"/>
            <a:ext cx="3794760" cy="23134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La aplicación del PSP permite detectar y corregir errores tempranamente, lo que mejora significativamente la calidad del producto final al reducir defectos y aumentar la confiabilidad del software entregado.</a:t>
            </a:r>
            <a:endParaRPr lang="en-US" sz="1400" dirty="0"/>
          </a:p>
        </p:txBody>
      </p:sp>
      <p:sp>
        <p:nvSpPr>
          <p:cNvPr id="18" name="Text 10">
            <a:extLst>
              <a:ext uri="{FF2B5EF4-FFF2-40B4-BE49-F238E27FC236}">
                <a16:creationId xmlns:a16="http://schemas.microsoft.com/office/drawing/2014/main" id="{F02B68C1-0415-3263-F88C-0FDCE3CF7BBD}"/>
              </a:ext>
            </a:extLst>
          </p:cNvPr>
          <p:cNvSpPr txBox="1"/>
          <p:nvPr/>
        </p:nvSpPr>
        <p:spPr>
          <a:xfrm>
            <a:off x="5353812" y="3525012"/>
            <a:ext cx="2860548" cy="23134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2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PSP permite optimizar la gestión del tiempo y recursos, minimizando desperdicios y mejorando la productividad, lo que resulta en proyectos más eficientes y cumplimiento de plazos establecidos.</a:t>
            </a:r>
            <a:endParaRPr lang="en-US" sz="1200" dirty="0"/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71BA1FB5-D7F4-9C14-AF06-556CE3B92573}"/>
              </a:ext>
            </a:extLst>
          </p:cNvPr>
          <p:cNvSpPr txBox="1"/>
          <p:nvPr/>
        </p:nvSpPr>
        <p:spPr>
          <a:xfrm>
            <a:off x="8941350" y="3495933"/>
            <a:ext cx="2787904" cy="231343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PSP mejora la planificación y control del trabajo, lo que reduce errores y estrés, aumentando la confianza y satisfacción del desarrollador durante todo el ciclo de Desarrollo.</a:t>
            </a:r>
            <a:endParaRPr lang="en-US" sz="14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0215E124-FE7A-C8DB-5157-246A36528644}"/>
              </a:ext>
            </a:extLst>
          </p:cNvPr>
          <p:cNvSpPr txBox="1"/>
          <p:nvPr/>
        </p:nvSpPr>
        <p:spPr>
          <a:xfrm>
            <a:off x="746760" y="314305"/>
            <a:ext cx="13048488" cy="85039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Beneficios obtenidos con PSP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52361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768EE-0418-C9E7-9218-5214C44FD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3A107-2FF8-F05D-5E4F-6AAAE999E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71D1964A-8C49-E9F2-F64F-1543FA4682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4F54CE7E-EE1A-1C3C-3998-B00CBA90ADE8}"/>
              </a:ext>
            </a:extLst>
          </p:cNvPr>
          <p:cNvSpPr txBox="1"/>
          <p:nvPr/>
        </p:nvSpPr>
        <p:spPr>
          <a:xfrm>
            <a:off x="1600305" y="1785281"/>
            <a:ext cx="9180576" cy="1755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b="1" dirty="0" err="1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Desafíos</a:t>
            </a: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 y </a:t>
            </a:r>
            <a:r>
              <a:rPr lang="en-US" sz="4800" b="1" dirty="0" err="1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Consideraciones</a:t>
            </a: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 del PSP</a:t>
            </a: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16509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F1DEA-4C61-45E3-D095-D1579E480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B051AD-3E14-2215-EFAD-FD44F668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3D0F1373-2438-1467-200E-1729E1E111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BCAE2A6A-F759-CDDB-18C5-BB4EE37C1B53}"/>
              </a:ext>
            </a:extLst>
          </p:cNvPr>
          <p:cNvSpPr txBox="1"/>
          <p:nvPr/>
        </p:nvSpPr>
        <p:spPr>
          <a:xfrm>
            <a:off x="2273134" y="1807869"/>
            <a:ext cx="9180576" cy="1755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</p:txBody>
      </p:sp>
      <p:sp>
        <p:nvSpPr>
          <p:cNvPr id="4" name="Shape 0">
            <a:extLst>
              <a:ext uri="{FF2B5EF4-FFF2-40B4-BE49-F238E27FC236}">
                <a16:creationId xmlns:a16="http://schemas.microsoft.com/office/drawing/2014/main" id="{8B08232A-3AB6-D423-70A2-6164B7500D28}"/>
              </a:ext>
            </a:extLst>
          </p:cNvPr>
          <p:cNvSpPr/>
          <p:nvPr/>
        </p:nvSpPr>
        <p:spPr>
          <a:xfrm>
            <a:off x="3088675" y="1617723"/>
            <a:ext cx="8144256" cy="1216152"/>
          </a:xfrm>
          <a:prstGeom prst="roundRect">
            <a:avLst>
              <a:gd name="adj" fmla="val 8271"/>
            </a:avLst>
          </a:prstGeom>
          <a:solidFill>
            <a:srgbClr val="FC8569">
              <a:alpha val="14902"/>
            </a:srgbClr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71B0B479-9643-B8A6-D6D5-0F0006D530A1}"/>
              </a:ext>
            </a:extLst>
          </p:cNvPr>
          <p:cNvSpPr/>
          <p:nvPr/>
        </p:nvSpPr>
        <p:spPr>
          <a:xfrm>
            <a:off x="1238725" y="1489520"/>
            <a:ext cx="1627505" cy="1491051"/>
          </a:xfrm>
          <a:prstGeom prst="hexagon">
            <a:avLst/>
          </a:prstGeom>
          <a:solidFill>
            <a:srgbClr val="FC8569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5C3A2A26-29AE-859A-2637-FAA2517A7F84}"/>
              </a:ext>
            </a:extLst>
          </p:cNvPr>
          <p:cNvSpPr txBox="1"/>
          <p:nvPr/>
        </p:nvSpPr>
        <p:spPr>
          <a:xfrm>
            <a:off x="777240" y="484632"/>
            <a:ext cx="13697712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Barreras comunes en la adopción</a:t>
            </a:r>
            <a:endParaRPr lang="en-US" sz="3600" dirty="0"/>
          </a:p>
        </p:txBody>
      </p:sp>
      <p:sp>
        <p:nvSpPr>
          <p:cNvPr id="8" name="Text 3">
            <a:extLst>
              <a:ext uri="{FF2B5EF4-FFF2-40B4-BE49-F238E27FC236}">
                <a16:creationId xmlns:a16="http://schemas.microsoft.com/office/drawing/2014/main" id="{0D82FCB9-B18A-86D9-0AF0-BE54CBDFF134}"/>
              </a:ext>
            </a:extLst>
          </p:cNvPr>
          <p:cNvSpPr txBox="1"/>
          <p:nvPr/>
        </p:nvSpPr>
        <p:spPr>
          <a:xfrm>
            <a:off x="1435735" y="1539999"/>
            <a:ext cx="1380681" cy="13716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8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Resistencia al cambio</a:t>
            </a:r>
            <a:endParaRPr lang="en-US" sz="1800" dirty="0"/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EB9F42FC-381C-EBF0-37BF-7D3F5F4490A5}"/>
              </a:ext>
            </a:extLst>
          </p:cNvPr>
          <p:cNvSpPr txBox="1"/>
          <p:nvPr/>
        </p:nvSpPr>
        <p:spPr>
          <a:xfrm>
            <a:off x="3270445" y="1671448"/>
            <a:ext cx="8280365" cy="9875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La resistencia al cambio surge por miedo a lo desconocido, falta de información y hábitos arraigados, dificultando la adopción efectiva del PSP dentro de equipos y organizaciones.</a:t>
            </a:r>
            <a:endParaRPr lang="en-US" sz="1500" dirty="0"/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768A8DF6-BCDF-0F9A-C40A-6DE9514E8BD9}"/>
              </a:ext>
            </a:extLst>
          </p:cNvPr>
          <p:cNvSpPr/>
          <p:nvPr/>
        </p:nvSpPr>
        <p:spPr>
          <a:xfrm>
            <a:off x="3088676" y="3364992"/>
            <a:ext cx="8144256" cy="1216152"/>
          </a:xfrm>
          <a:prstGeom prst="roundRect">
            <a:avLst>
              <a:gd name="adj" fmla="val 8271"/>
            </a:avLst>
          </a:prstGeom>
          <a:solidFill>
            <a:srgbClr val="FC8569">
              <a:alpha val="14902"/>
            </a:srgbClr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1" name="Shape 6">
            <a:extLst>
              <a:ext uri="{FF2B5EF4-FFF2-40B4-BE49-F238E27FC236}">
                <a16:creationId xmlns:a16="http://schemas.microsoft.com/office/drawing/2014/main" id="{302BE714-27F4-EBB3-FBC4-A26EEDBB7E99}"/>
              </a:ext>
            </a:extLst>
          </p:cNvPr>
          <p:cNvSpPr/>
          <p:nvPr/>
        </p:nvSpPr>
        <p:spPr>
          <a:xfrm>
            <a:off x="1206902" y="3364992"/>
            <a:ext cx="1732151" cy="1371600"/>
          </a:xfrm>
          <a:prstGeom prst="hexagon">
            <a:avLst/>
          </a:prstGeom>
          <a:solidFill>
            <a:srgbClr val="FC8569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DBB9D8AC-4038-42B4-CDDB-F43F5299CB51}"/>
              </a:ext>
            </a:extLst>
          </p:cNvPr>
          <p:cNvSpPr txBox="1"/>
          <p:nvPr/>
        </p:nvSpPr>
        <p:spPr>
          <a:xfrm>
            <a:off x="1403036" y="3398874"/>
            <a:ext cx="1426464" cy="1115567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3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Sobrecarga de documentación</a:t>
            </a:r>
            <a:endParaRPr lang="en-US" sz="13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1EB08AC5-1D75-F6D2-AC2B-A02842C7627B}"/>
              </a:ext>
            </a:extLst>
          </p:cNvPr>
          <p:cNvSpPr txBox="1"/>
          <p:nvPr/>
        </p:nvSpPr>
        <p:spPr>
          <a:xfrm>
            <a:off x="3160892" y="3440180"/>
            <a:ext cx="7473590" cy="9875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La sobrecarga de documentación puede generar confusión y retrasos en la implementación del PSP, afectando la eficiencia y la motivación del equipo debido a procesos excesivamente burocráticos.</a:t>
            </a:r>
            <a:endParaRPr lang="en-US" sz="1500" dirty="0"/>
          </a:p>
        </p:txBody>
      </p:sp>
      <p:sp>
        <p:nvSpPr>
          <p:cNvPr id="14" name="Shape 9">
            <a:extLst>
              <a:ext uri="{FF2B5EF4-FFF2-40B4-BE49-F238E27FC236}">
                <a16:creationId xmlns:a16="http://schemas.microsoft.com/office/drawing/2014/main" id="{5341BE43-F03B-03FC-D962-EA5EE48EE464}"/>
              </a:ext>
            </a:extLst>
          </p:cNvPr>
          <p:cNvSpPr/>
          <p:nvPr/>
        </p:nvSpPr>
        <p:spPr>
          <a:xfrm>
            <a:off x="3108312" y="4848963"/>
            <a:ext cx="8124620" cy="1216152"/>
          </a:xfrm>
          <a:prstGeom prst="roundRect">
            <a:avLst>
              <a:gd name="adj" fmla="val 8271"/>
            </a:avLst>
          </a:prstGeom>
          <a:solidFill>
            <a:srgbClr val="FC8569">
              <a:alpha val="14902"/>
            </a:srgbClr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5" name="Shape 10">
            <a:extLst>
              <a:ext uri="{FF2B5EF4-FFF2-40B4-BE49-F238E27FC236}">
                <a16:creationId xmlns:a16="http://schemas.microsoft.com/office/drawing/2014/main" id="{B827A90A-7033-3A97-C60C-5761769B3D5A}"/>
              </a:ext>
            </a:extLst>
          </p:cNvPr>
          <p:cNvSpPr/>
          <p:nvPr/>
        </p:nvSpPr>
        <p:spPr>
          <a:xfrm>
            <a:off x="1349655" y="5077563"/>
            <a:ext cx="1627503" cy="1216152"/>
          </a:xfrm>
          <a:prstGeom prst="hexagon">
            <a:avLst/>
          </a:prstGeom>
          <a:solidFill>
            <a:srgbClr val="FC8569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67D5582E-B424-6E46-5D90-38EFD9AC2F52}"/>
              </a:ext>
            </a:extLst>
          </p:cNvPr>
          <p:cNvSpPr txBox="1"/>
          <p:nvPr/>
        </p:nvSpPr>
        <p:spPr>
          <a:xfrm>
            <a:off x="1485303" y="5068419"/>
            <a:ext cx="1408049" cy="12344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13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Falta de formación adecuada</a:t>
            </a:r>
            <a:endParaRPr lang="en-US" sz="130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F3CC4E59-D1B3-4391-82E5-96993EA84395}"/>
              </a:ext>
            </a:extLst>
          </p:cNvPr>
          <p:cNvSpPr txBox="1"/>
          <p:nvPr/>
        </p:nvSpPr>
        <p:spPr>
          <a:xfrm>
            <a:off x="3575914" y="5077563"/>
            <a:ext cx="7886227" cy="9875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La falta de formación adecuada limita la comprensión y aplicación efectiva del PSP, generando resistencia al cambio y dificultando la adopción de nuevas prácticas en los equipos de trabajo.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215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A28A-2D87-717D-1CD0-22D273221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FBFDA-D18A-8DC4-CA33-4B9CFB962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A9A9D83B-566E-3B4B-5AFE-2EFD9FE40BA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4E04A17B-AC9F-C00D-36E6-21CCC733D377}"/>
              </a:ext>
            </a:extLst>
          </p:cNvPr>
          <p:cNvSpPr txBox="1"/>
          <p:nvPr/>
        </p:nvSpPr>
        <p:spPr>
          <a:xfrm>
            <a:off x="1600305" y="1785281"/>
            <a:ext cx="9180576" cy="1755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b="1" dirty="0" err="1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Conclusión</a:t>
            </a: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50535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CF6C5-98E1-2640-E76E-EA96526A5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36D24-9DC7-F5FD-B385-D3726A374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C564B0FD-68BF-1E05-40FD-903AC89068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20" name="Shape 0">
            <a:extLst>
              <a:ext uri="{FF2B5EF4-FFF2-40B4-BE49-F238E27FC236}">
                <a16:creationId xmlns:a16="http://schemas.microsoft.com/office/drawing/2014/main" id="{F376E0A8-892C-0DD5-3A37-7062535BF394}"/>
              </a:ext>
            </a:extLst>
          </p:cNvPr>
          <p:cNvSpPr/>
          <p:nvPr/>
        </p:nvSpPr>
        <p:spPr>
          <a:xfrm>
            <a:off x="300806" y="366636"/>
            <a:ext cx="15243048" cy="8577072"/>
          </a:xfrm>
          <a:prstGeom prst="rect">
            <a:avLst/>
          </a:prstGeom>
          <a:gradFill flip="none" rotWithShape="1">
            <a:gsLst>
              <a:gs pos="0">
                <a:srgbClr val="FC8569">
                  <a:alpha val="10000"/>
                </a:srgbClr>
              </a:gs>
              <a:gs pos="52991">
                <a:srgbClr val="FC8569">
                  <a:alpha val="0"/>
                </a:srgbClr>
              </a:gs>
            </a:gsLst>
            <a:lin ang="16200000" scaled="0"/>
          </a:gra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35B7C55B-69E1-3DF5-09B8-F7FAF3602D2E}"/>
              </a:ext>
            </a:extLst>
          </p:cNvPr>
          <p:cNvSpPr txBox="1"/>
          <p:nvPr/>
        </p:nvSpPr>
        <p:spPr>
          <a:xfrm>
            <a:off x="-233311" y="358525"/>
            <a:ext cx="13697712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36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Resumen de puntos clave</a:t>
            </a:r>
            <a:endParaRPr lang="en-US" sz="3600" dirty="0"/>
          </a:p>
        </p:txBody>
      </p:sp>
      <p:sp>
        <p:nvSpPr>
          <p:cNvPr id="23" name="Shape 2">
            <a:extLst>
              <a:ext uri="{FF2B5EF4-FFF2-40B4-BE49-F238E27FC236}">
                <a16:creationId xmlns:a16="http://schemas.microsoft.com/office/drawing/2014/main" id="{6B7DC8D5-BFF0-9AE2-CBE1-E011FABAB2C7}"/>
              </a:ext>
            </a:extLst>
          </p:cNvPr>
          <p:cNvSpPr/>
          <p:nvPr/>
        </p:nvSpPr>
        <p:spPr>
          <a:xfrm>
            <a:off x="905532" y="1447856"/>
            <a:ext cx="118872" cy="118872"/>
          </a:xfrm>
          <a:prstGeom prst="ellipse">
            <a:avLst/>
          </a:prstGeom>
          <a:solidFill>
            <a:srgbClr val="FC8569">
              <a:alpha val="14902"/>
            </a:srgbClr>
          </a:solidFill>
          <a:ln w="3810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4" name="Shape 3">
            <a:extLst>
              <a:ext uri="{FF2B5EF4-FFF2-40B4-BE49-F238E27FC236}">
                <a16:creationId xmlns:a16="http://schemas.microsoft.com/office/drawing/2014/main" id="{55CFD100-0041-4741-6649-7DD3D39F314F}"/>
              </a:ext>
            </a:extLst>
          </p:cNvPr>
          <p:cNvSpPr/>
          <p:nvPr/>
        </p:nvSpPr>
        <p:spPr>
          <a:xfrm>
            <a:off x="644154" y="1625607"/>
            <a:ext cx="45720" cy="4443984"/>
          </a:xfrm>
          <a:prstGeom prst="rect">
            <a:avLst/>
          </a:prstGeom>
          <a:gradFill flip="none" rotWithShape="1">
            <a:gsLst>
              <a:gs pos="0">
                <a:srgbClr val="FC8569">
                  <a:alpha val="100000"/>
                </a:srgbClr>
              </a:gs>
              <a:gs pos="99573">
                <a:srgbClr val="FC8569">
                  <a:alpha val="0"/>
                </a:srgbClr>
              </a:gs>
            </a:gsLst>
            <a:lin ang="5400000" scaled="0"/>
          </a:gra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1CD29670-E7B3-C711-4598-258E1E4044A9}"/>
              </a:ext>
            </a:extLst>
          </p:cNvPr>
          <p:cNvSpPr txBox="1"/>
          <p:nvPr/>
        </p:nvSpPr>
        <p:spPr>
          <a:xfrm>
            <a:off x="971682" y="1821365"/>
            <a:ext cx="2724912" cy="33558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3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El PSP es fundamental para el desarrollo personal, ya que fomenta la autoconciencia, mejora la gestión emocional y fortalece habilidades sociales, facilitando el crecimiento integral y el bienestar.</a:t>
            </a:r>
            <a:endParaRPr lang="en-US" sz="1300" dirty="0"/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F0CFF52C-3049-7088-C080-9D2F62305C8B}"/>
              </a:ext>
            </a:extLst>
          </p:cNvPr>
          <p:cNvSpPr txBox="1"/>
          <p:nvPr/>
        </p:nvSpPr>
        <p:spPr>
          <a:xfrm>
            <a:off x="1162983" y="1371979"/>
            <a:ext cx="2724912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0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Importancia del PSP en el desarrollo personal</a:t>
            </a:r>
            <a:endParaRPr lang="en-US" sz="1000" dirty="0"/>
          </a:p>
        </p:txBody>
      </p:sp>
      <p:sp>
        <p:nvSpPr>
          <p:cNvPr id="27" name="Shape 6">
            <a:extLst>
              <a:ext uri="{FF2B5EF4-FFF2-40B4-BE49-F238E27FC236}">
                <a16:creationId xmlns:a16="http://schemas.microsoft.com/office/drawing/2014/main" id="{F08233CF-97C7-CA9B-F92E-146766BCFBF7}"/>
              </a:ext>
            </a:extLst>
          </p:cNvPr>
          <p:cNvSpPr/>
          <p:nvPr/>
        </p:nvSpPr>
        <p:spPr>
          <a:xfrm>
            <a:off x="4638484" y="1454433"/>
            <a:ext cx="118872" cy="118872"/>
          </a:xfrm>
          <a:prstGeom prst="ellipse">
            <a:avLst/>
          </a:prstGeom>
          <a:solidFill>
            <a:srgbClr val="FC8569">
              <a:alpha val="14902"/>
            </a:srgbClr>
          </a:solidFill>
          <a:ln w="3810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8" name="Shape 7">
            <a:extLst>
              <a:ext uri="{FF2B5EF4-FFF2-40B4-BE49-F238E27FC236}">
                <a16:creationId xmlns:a16="http://schemas.microsoft.com/office/drawing/2014/main" id="{E8936639-6BDE-EFEB-DEDE-5C22461BE15A}"/>
              </a:ext>
            </a:extLst>
          </p:cNvPr>
          <p:cNvSpPr/>
          <p:nvPr/>
        </p:nvSpPr>
        <p:spPr>
          <a:xfrm>
            <a:off x="4440673" y="1428852"/>
            <a:ext cx="45720" cy="4443984"/>
          </a:xfrm>
          <a:prstGeom prst="rect">
            <a:avLst/>
          </a:prstGeom>
          <a:gradFill flip="none" rotWithShape="1">
            <a:gsLst>
              <a:gs pos="0">
                <a:srgbClr val="FC8569">
                  <a:alpha val="100000"/>
                </a:srgbClr>
              </a:gs>
              <a:gs pos="99573">
                <a:srgbClr val="FC8569">
                  <a:alpha val="0"/>
                </a:srgbClr>
              </a:gs>
            </a:gsLst>
            <a:lin ang="5400000" scaled="0"/>
          </a:gra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29" name="Text 8">
            <a:extLst>
              <a:ext uri="{FF2B5EF4-FFF2-40B4-BE49-F238E27FC236}">
                <a16:creationId xmlns:a16="http://schemas.microsoft.com/office/drawing/2014/main" id="{EC104554-BDDA-C9F6-8352-477A282B8102}"/>
              </a:ext>
            </a:extLst>
          </p:cNvPr>
          <p:cNvSpPr txBox="1"/>
          <p:nvPr/>
        </p:nvSpPr>
        <p:spPr>
          <a:xfrm>
            <a:off x="4778657" y="1765668"/>
            <a:ext cx="2724912" cy="288950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3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PSP mejora significativamente la calidad del software al reducir errores y aumenta la productividad mediante procesos estructurados y métricas claras, facilitando entregas más eficientes y confiables.</a:t>
            </a:r>
            <a:endParaRPr lang="en-US" sz="1300" dirty="0"/>
          </a:p>
        </p:txBody>
      </p:sp>
      <p:sp>
        <p:nvSpPr>
          <p:cNvPr id="30" name="Text 9">
            <a:extLst>
              <a:ext uri="{FF2B5EF4-FFF2-40B4-BE49-F238E27FC236}">
                <a16:creationId xmlns:a16="http://schemas.microsoft.com/office/drawing/2014/main" id="{A7D76FE7-55AC-9E77-9F45-112C790C0A36}"/>
              </a:ext>
            </a:extLst>
          </p:cNvPr>
          <p:cNvSpPr txBox="1"/>
          <p:nvPr/>
        </p:nvSpPr>
        <p:spPr>
          <a:xfrm>
            <a:off x="4926983" y="1308468"/>
            <a:ext cx="3377124" cy="4572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2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Impacto en calidad y productividad</a:t>
            </a:r>
            <a:endParaRPr lang="en-US" sz="1200" dirty="0"/>
          </a:p>
        </p:txBody>
      </p:sp>
      <p:sp>
        <p:nvSpPr>
          <p:cNvPr id="31" name="Shape 10">
            <a:extLst>
              <a:ext uri="{FF2B5EF4-FFF2-40B4-BE49-F238E27FC236}">
                <a16:creationId xmlns:a16="http://schemas.microsoft.com/office/drawing/2014/main" id="{ACEBE3CA-B674-761F-8CD9-CF54237FDA09}"/>
              </a:ext>
            </a:extLst>
          </p:cNvPr>
          <p:cNvSpPr/>
          <p:nvPr/>
        </p:nvSpPr>
        <p:spPr>
          <a:xfrm>
            <a:off x="8414298" y="1477632"/>
            <a:ext cx="118872" cy="118872"/>
          </a:xfrm>
          <a:prstGeom prst="ellipse">
            <a:avLst/>
          </a:prstGeom>
          <a:solidFill>
            <a:srgbClr val="FC8569">
              <a:alpha val="14902"/>
            </a:srgbClr>
          </a:solidFill>
          <a:ln w="3810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32" name="Shape 11">
            <a:extLst>
              <a:ext uri="{FF2B5EF4-FFF2-40B4-BE49-F238E27FC236}">
                <a16:creationId xmlns:a16="http://schemas.microsoft.com/office/drawing/2014/main" id="{39309376-E103-2B15-FF7B-9FAB4DDEC221}"/>
              </a:ext>
            </a:extLst>
          </p:cNvPr>
          <p:cNvSpPr/>
          <p:nvPr/>
        </p:nvSpPr>
        <p:spPr>
          <a:xfrm>
            <a:off x="8189067" y="1428852"/>
            <a:ext cx="45720" cy="4443984"/>
          </a:xfrm>
          <a:prstGeom prst="rect">
            <a:avLst/>
          </a:prstGeom>
          <a:gradFill flip="none" rotWithShape="1">
            <a:gsLst>
              <a:gs pos="0">
                <a:srgbClr val="FC8569">
                  <a:alpha val="100000"/>
                </a:srgbClr>
              </a:gs>
              <a:gs pos="99573">
                <a:srgbClr val="FC8569">
                  <a:alpha val="0"/>
                </a:srgbClr>
              </a:gs>
            </a:gsLst>
            <a:lin ang="5400000" scaled="0"/>
          </a:gradFill>
          <a:ln/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33" name="Text 12">
            <a:extLst>
              <a:ext uri="{FF2B5EF4-FFF2-40B4-BE49-F238E27FC236}">
                <a16:creationId xmlns:a16="http://schemas.microsoft.com/office/drawing/2014/main" id="{BE810852-27AC-D75E-AD6E-8D7FF82ADF5C}"/>
              </a:ext>
            </a:extLst>
          </p:cNvPr>
          <p:cNvSpPr txBox="1"/>
          <p:nvPr/>
        </p:nvSpPr>
        <p:spPr>
          <a:xfrm>
            <a:off x="8476672" y="1733325"/>
            <a:ext cx="2724912" cy="33558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3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PSP fomenta la mejora continua al facilitar la autoevaluación constante, identificando áreas de oportunidad y promoviendo prácticas disciplinadas que incrementan la calidad y eficiencia en el desarrollo de software.</a:t>
            </a:r>
            <a:endParaRPr lang="en-US" sz="1300" dirty="0"/>
          </a:p>
        </p:txBody>
      </p:sp>
      <p:sp>
        <p:nvSpPr>
          <p:cNvPr id="34" name="Text 13">
            <a:extLst>
              <a:ext uri="{FF2B5EF4-FFF2-40B4-BE49-F238E27FC236}">
                <a16:creationId xmlns:a16="http://schemas.microsoft.com/office/drawing/2014/main" id="{E74EBD93-6718-1CF4-8DCA-127F17954AC2}"/>
              </a:ext>
            </a:extLst>
          </p:cNvPr>
          <p:cNvSpPr txBox="1"/>
          <p:nvPr/>
        </p:nvSpPr>
        <p:spPr>
          <a:xfrm>
            <a:off x="8676747" y="1395336"/>
            <a:ext cx="2724912" cy="28346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4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Papel en la mejora continua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8253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DF351-3FCC-9152-33A2-1477C2DC1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53BF9-8832-CE7F-D370-AE07DA40D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02FA4259-209D-9C9E-B7B0-C47F5F3D200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49070D07-03FF-4C4C-925B-C3B6B1752E86}"/>
              </a:ext>
            </a:extLst>
          </p:cNvPr>
          <p:cNvSpPr txBox="1"/>
          <p:nvPr/>
        </p:nvSpPr>
        <p:spPr>
          <a:xfrm>
            <a:off x="792778" y="631885"/>
            <a:ext cx="7591552" cy="245973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90000"/>
              </a:lnSpc>
            </a:pPr>
            <a:r>
              <a:rPr lang="en-US" sz="60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PSP</a:t>
            </a:r>
          </a:p>
          <a:p>
            <a:pPr algn="l">
              <a:lnSpc>
                <a:spcPct val="90000"/>
              </a:lnSpc>
            </a:pPr>
            <a:r>
              <a:rPr lang="en-US" sz="60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Personal Software</a:t>
            </a:r>
          </a:p>
          <a:p>
            <a:pPr algn="l">
              <a:lnSpc>
                <a:spcPct val="90000"/>
              </a:lnSpc>
            </a:pPr>
            <a:r>
              <a:rPr lang="en-US" sz="60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Process </a:t>
            </a:r>
            <a:endParaRPr lang="en-US" sz="60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38D0BC56-6734-23F3-75F8-0A2B61FE1C58}"/>
              </a:ext>
            </a:extLst>
          </p:cNvPr>
          <p:cNvSpPr txBox="1"/>
          <p:nvPr/>
        </p:nvSpPr>
        <p:spPr>
          <a:xfrm>
            <a:off x="520915" y="4870788"/>
            <a:ext cx="5067570" cy="49377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6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Mateo Arroyave Martínez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720394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210B5-CF30-9C3A-02CD-8782F91D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B2113-6E64-0F7C-FFAE-6A4125FB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F2793130-D762-9CFF-5FE8-5E20E721E51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5CFE8925-4822-E9E4-F891-2DD1D906AD37}"/>
              </a:ext>
            </a:extLst>
          </p:cNvPr>
          <p:cNvSpPr txBox="1"/>
          <p:nvPr/>
        </p:nvSpPr>
        <p:spPr>
          <a:xfrm>
            <a:off x="4453864" y="3078054"/>
            <a:ext cx="9180576" cy="1755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¡GRACIAS!</a:t>
            </a: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6175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855BC-4E1C-298E-D65F-E86E07F2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Sitio web&#10;&#10;El contenido generado por IA puede ser incorrecto.">
            <a:extLst>
              <a:ext uri="{FF2B5EF4-FFF2-40B4-BE49-F238E27FC236}">
                <a16:creationId xmlns:a16="http://schemas.microsoft.com/office/drawing/2014/main" id="{C3147D28-C2F6-8E67-123A-8E6CC804099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3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D15D0-31A3-1FD1-EAC4-44C975AA8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23868E-F1A8-1BB3-26C9-84D92915D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58614" y="388773"/>
            <a:ext cx="10515600" cy="1325563"/>
          </a:xfrm>
        </p:spPr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07CC7B4C-9F49-F7D6-FA00-FB24FFDF606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23" name="Text 0">
            <a:extLst>
              <a:ext uri="{FF2B5EF4-FFF2-40B4-BE49-F238E27FC236}">
                <a16:creationId xmlns:a16="http://schemas.microsoft.com/office/drawing/2014/main" id="{DDF5CDB3-184B-A2B2-429A-8BC6F0996C75}"/>
              </a:ext>
            </a:extLst>
          </p:cNvPr>
          <p:cNvSpPr txBox="1"/>
          <p:nvPr/>
        </p:nvSpPr>
        <p:spPr>
          <a:xfrm>
            <a:off x="1633446" y="951134"/>
            <a:ext cx="7767877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Introducción al PSP</a:t>
            </a:r>
            <a:endParaRPr lang="en-US" sz="2000" dirty="0"/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A8C4BBE5-DA74-D071-A4BC-698B49CB9088}"/>
              </a:ext>
            </a:extLst>
          </p:cNvPr>
          <p:cNvSpPr txBox="1"/>
          <p:nvPr/>
        </p:nvSpPr>
        <p:spPr>
          <a:xfrm>
            <a:off x="10575330" y="1015672"/>
            <a:ext cx="415531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01</a:t>
            </a:r>
            <a:endParaRPr lang="en-US" sz="2000" dirty="0"/>
          </a:p>
        </p:txBody>
      </p:sp>
      <p:sp>
        <p:nvSpPr>
          <p:cNvPr id="25" name="Shape 2">
            <a:extLst>
              <a:ext uri="{FF2B5EF4-FFF2-40B4-BE49-F238E27FC236}">
                <a16:creationId xmlns:a16="http://schemas.microsoft.com/office/drawing/2014/main" id="{445734D4-FE1D-233A-462D-5E5837722534}"/>
              </a:ext>
            </a:extLst>
          </p:cNvPr>
          <p:cNvSpPr/>
          <p:nvPr/>
        </p:nvSpPr>
        <p:spPr>
          <a:xfrm>
            <a:off x="1633447" y="1162367"/>
            <a:ext cx="8907222" cy="107924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2000" dirty="0"/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7DE53D06-3415-1E50-9901-39EC41B87461}"/>
              </a:ext>
            </a:extLst>
          </p:cNvPr>
          <p:cNvSpPr txBox="1"/>
          <p:nvPr/>
        </p:nvSpPr>
        <p:spPr>
          <a:xfrm>
            <a:off x="1633446" y="1456873"/>
            <a:ext cx="7784837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Fundamentos del PSP</a:t>
            </a:r>
            <a:endParaRPr lang="en-US" sz="2000" dirty="0"/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DA23AB1A-84D9-2954-454B-4233E6AFE5C1}"/>
              </a:ext>
            </a:extLst>
          </p:cNvPr>
          <p:cNvSpPr txBox="1"/>
          <p:nvPr/>
        </p:nvSpPr>
        <p:spPr>
          <a:xfrm>
            <a:off x="10606445" y="1703784"/>
            <a:ext cx="585135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02</a:t>
            </a:r>
            <a:endParaRPr lang="en-US" sz="2000" dirty="0"/>
          </a:p>
        </p:txBody>
      </p:sp>
      <p:sp>
        <p:nvSpPr>
          <p:cNvPr id="28" name="Shape 5">
            <a:extLst>
              <a:ext uri="{FF2B5EF4-FFF2-40B4-BE49-F238E27FC236}">
                <a16:creationId xmlns:a16="http://schemas.microsoft.com/office/drawing/2014/main" id="{1A7C479B-23CA-1787-5AE4-B08E057B3E72}"/>
              </a:ext>
            </a:extLst>
          </p:cNvPr>
          <p:cNvSpPr/>
          <p:nvPr/>
        </p:nvSpPr>
        <p:spPr>
          <a:xfrm>
            <a:off x="1633446" y="1776030"/>
            <a:ext cx="8874271" cy="37327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2000"/>
          </a:p>
        </p:txBody>
      </p:sp>
      <p:sp>
        <p:nvSpPr>
          <p:cNvPr id="29" name="Text 6">
            <a:extLst>
              <a:ext uri="{FF2B5EF4-FFF2-40B4-BE49-F238E27FC236}">
                <a16:creationId xmlns:a16="http://schemas.microsoft.com/office/drawing/2014/main" id="{7E7ED180-3361-92A1-80E0-81065832D32D}"/>
              </a:ext>
            </a:extLst>
          </p:cNvPr>
          <p:cNvSpPr txBox="1"/>
          <p:nvPr/>
        </p:nvSpPr>
        <p:spPr>
          <a:xfrm>
            <a:off x="1616486" y="2157255"/>
            <a:ext cx="7784837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Metodologías y Herramientas del PSP</a:t>
            </a:r>
            <a:endParaRPr lang="en-US" sz="2000" dirty="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EF6EEED5-99C0-0C76-CC60-15E645044601}"/>
              </a:ext>
            </a:extLst>
          </p:cNvPr>
          <p:cNvSpPr txBox="1"/>
          <p:nvPr/>
        </p:nvSpPr>
        <p:spPr>
          <a:xfrm>
            <a:off x="10618492" y="2237557"/>
            <a:ext cx="593615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03</a:t>
            </a:r>
            <a:endParaRPr lang="en-US" sz="2000" dirty="0"/>
          </a:p>
        </p:txBody>
      </p:sp>
      <p:sp>
        <p:nvSpPr>
          <p:cNvPr id="31" name="Shape 8">
            <a:extLst>
              <a:ext uri="{FF2B5EF4-FFF2-40B4-BE49-F238E27FC236}">
                <a16:creationId xmlns:a16="http://schemas.microsoft.com/office/drawing/2014/main" id="{29EFA562-648E-891B-7C00-948BF821E5CE}"/>
              </a:ext>
            </a:extLst>
          </p:cNvPr>
          <p:cNvSpPr/>
          <p:nvPr/>
        </p:nvSpPr>
        <p:spPr>
          <a:xfrm>
            <a:off x="1674894" y="2373831"/>
            <a:ext cx="8865775" cy="0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2000" dirty="0"/>
          </a:p>
        </p:txBody>
      </p:sp>
      <p:sp>
        <p:nvSpPr>
          <p:cNvPr id="32" name="Text 9">
            <a:extLst>
              <a:ext uri="{FF2B5EF4-FFF2-40B4-BE49-F238E27FC236}">
                <a16:creationId xmlns:a16="http://schemas.microsoft.com/office/drawing/2014/main" id="{5C49D1DD-15B3-4798-9D93-2F9E16D95630}"/>
              </a:ext>
            </a:extLst>
          </p:cNvPr>
          <p:cNvSpPr txBox="1"/>
          <p:nvPr/>
        </p:nvSpPr>
        <p:spPr>
          <a:xfrm>
            <a:off x="1616485" y="2683870"/>
            <a:ext cx="7784837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Aplicación Práctica del PSP</a:t>
            </a:r>
            <a:endParaRPr lang="en-US" sz="2000" dirty="0"/>
          </a:p>
        </p:txBody>
      </p:sp>
      <p:sp>
        <p:nvSpPr>
          <p:cNvPr id="33" name="Text 10">
            <a:extLst>
              <a:ext uri="{FF2B5EF4-FFF2-40B4-BE49-F238E27FC236}">
                <a16:creationId xmlns:a16="http://schemas.microsoft.com/office/drawing/2014/main" id="{C77FD962-88AF-470D-CAC3-B7139C1C9E01}"/>
              </a:ext>
            </a:extLst>
          </p:cNvPr>
          <p:cNvSpPr txBox="1"/>
          <p:nvPr/>
        </p:nvSpPr>
        <p:spPr>
          <a:xfrm>
            <a:off x="10572239" y="2673746"/>
            <a:ext cx="619056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04</a:t>
            </a:r>
            <a:endParaRPr lang="en-US" sz="2000" dirty="0"/>
          </a:p>
        </p:txBody>
      </p:sp>
      <p:sp>
        <p:nvSpPr>
          <p:cNvPr id="34" name="Shape 11">
            <a:extLst>
              <a:ext uri="{FF2B5EF4-FFF2-40B4-BE49-F238E27FC236}">
                <a16:creationId xmlns:a16="http://schemas.microsoft.com/office/drawing/2014/main" id="{D90E8536-58DC-24A8-8C08-A2B5B7D7E888}"/>
              </a:ext>
            </a:extLst>
          </p:cNvPr>
          <p:cNvSpPr/>
          <p:nvPr/>
        </p:nvSpPr>
        <p:spPr>
          <a:xfrm>
            <a:off x="1674896" y="3015013"/>
            <a:ext cx="8832822" cy="24305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2000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7F9EB405-DA72-BF27-5E45-BE96FEED009E}"/>
              </a:ext>
            </a:extLst>
          </p:cNvPr>
          <p:cNvSpPr txBox="1"/>
          <p:nvPr/>
        </p:nvSpPr>
        <p:spPr>
          <a:xfrm>
            <a:off x="1616484" y="3177561"/>
            <a:ext cx="7784837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Desafíos y Consideraciones del PSP</a:t>
            </a:r>
            <a:endParaRPr lang="en-US" sz="2000" dirty="0"/>
          </a:p>
        </p:txBody>
      </p:sp>
      <p:sp>
        <p:nvSpPr>
          <p:cNvPr id="36" name="Text 13">
            <a:extLst>
              <a:ext uri="{FF2B5EF4-FFF2-40B4-BE49-F238E27FC236}">
                <a16:creationId xmlns:a16="http://schemas.microsoft.com/office/drawing/2014/main" id="{A68C51DF-B41C-B932-253D-F142589A98CB}"/>
              </a:ext>
            </a:extLst>
          </p:cNvPr>
          <p:cNvSpPr txBox="1"/>
          <p:nvPr/>
        </p:nvSpPr>
        <p:spPr>
          <a:xfrm>
            <a:off x="10544909" y="3213495"/>
            <a:ext cx="619056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05</a:t>
            </a:r>
            <a:endParaRPr lang="en-US" sz="2000" dirty="0"/>
          </a:p>
        </p:txBody>
      </p:sp>
      <p:sp>
        <p:nvSpPr>
          <p:cNvPr id="37" name="Shape 14">
            <a:extLst>
              <a:ext uri="{FF2B5EF4-FFF2-40B4-BE49-F238E27FC236}">
                <a16:creationId xmlns:a16="http://schemas.microsoft.com/office/drawing/2014/main" id="{7531ED2E-C8E4-CC90-83D5-95142A9A7539}"/>
              </a:ext>
            </a:extLst>
          </p:cNvPr>
          <p:cNvSpPr/>
          <p:nvPr/>
        </p:nvSpPr>
        <p:spPr>
          <a:xfrm>
            <a:off x="1633446" y="3533022"/>
            <a:ext cx="8874271" cy="10773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2000"/>
          </a:p>
        </p:txBody>
      </p:sp>
      <p:sp>
        <p:nvSpPr>
          <p:cNvPr id="38" name="Text 15">
            <a:extLst>
              <a:ext uri="{FF2B5EF4-FFF2-40B4-BE49-F238E27FC236}">
                <a16:creationId xmlns:a16="http://schemas.microsoft.com/office/drawing/2014/main" id="{8A04F56A-D832-3CF6-1163-70EE7D0AFCA6}"/>
              </a:ext>
            </a:extLst>
          </p:cNvPr>
          <p:cNvSpPr txBox="1"/>
          <p:nvPr/>
        </p:nvSpPr>
        <p:spPr>
          <a:xfrm>
            <a:off x="1605314" y="3714298"/>
            <a:ext cx="7784837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Comparativa entre PSP y otros procesos</a:t>
            </a:r>
            <a:endParaRPr lang="en-US" sz="2000" dirty="0"/>
          </a:p>
        </p:txBody>
      </p:sp>
      <p:sp>
        <p:nvSpPr>
          <p:cNvPr id="39" name="Text 16">
            <a:extLst>
              <a:ext uri="{FF2B5EF4-FFF2-40B4-BE49-F238E27FC236}">
                <a16:creationId xmlns:a16="http://schemas.microsoft.com/office/drawing/2014/main" id="{526B0EDB-2B7A-208B-F4E8-CC1A0C94367F}"/>
              </a:ext>
            </a:extLst>
          </p:cNvPr>
          <p:cNvSpPr txBox="1"/>
          <p:nvPr/>
        </p:nvSpPr>
        <p:spPr>
          <a:xfrm>
            <a:off x="10540669" y="3741483"/>
            <a:ext cx="627536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06</a:t>
            </a:r>
            <a:endParaRPr lang="en-US" sz="2000" dirty="0"/>
          </a:p>
        </p:txBody>
      </p:sp>
      <p:sp>
        <p:nvSpPr>
          <p:cNvPr id="40" name="Shape 17">
            <a:extLst>
              <a:ext uri="{FF2B5EF4-FFF2-40B4-BE49-F238E27FC236}">
                <a16:creationId xmlns:a16="http://schemas.microsoft.com/office/drawing/2014/main" id="{34B4172C-F293-C89E-522A-47B5F0E26020}"/>
              </a:ext>
            </a:extLst>
          </p:cNvPr>
          <p:cNvSpPr/>
          <p:nvPr/>
        </p:nvSpPr>
        <p:spPr>
          <a:xfrm flipV="1">
            <a:off x="1674896" y="4153500"/>
            <a:ext cx="8832822" cy="15818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2000"/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E894D2BB-0E28-B238-6A74-7434F7A56FE1}"/>
              </a:ext>
            </a:extLst>
          </p:cNvPr>
          <p:cNvSpPr txBox="1"/>
          <p:nvPr/>
        </p:nvSpPr>
        <p:spPr>
          <a:xfrm>
            <a:off x="1633446" y="4399285"/>
            <a:ext cx="7784837" cy="45719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Conclusión y Recomendaciones</a:t>
            </a:r>
            <a:endParaRPr lang="en-US" sz="2000" dirty="0"/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473262F5-E923-8AD7-C978-7CD8D6A058A5}"/>
              </a:ext>
            </a:extLst>
          </p:cNvPr>
          <p:cNvSpPr txBox="1"/>
          <p:nvPr/>
        </p:nvSpPr>
        <p:spPr>
          <a:xfrm>
            <a:off x="10483555" y="4367243"/>
            <a:ext cx="568174" cy="136274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solidFill>
                  <a:srgbClr val="FC856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07</a:t>
            </a:r>
            <a:endParaRPr lang="en-US" sz="2000" dirty="0"/>
          </a:p>
        </p:txBody>
      </p:sp>
      <p:sp>
        <p:nvSpPr>
          <p:cNvPr id="43" name="Shape 20">
            <a:extLst>
              <a:ext uri="{FF2B5EF4-FFF2-40B4-BE49-F238E27FC236}">
                <a16:creationId xmlns:a16="http://schemas.microsoft.com/office/drawing/2014/main" id="{5E79D234-9E71-2432-4CE5-283976D9D780}"/>
              </a:ext>
            </a:extLst>
          </p:cNvPr>
          <p:cNvSpPr/>
          <p:nvPr/>
        </p:nvSpPr>
        <p:spPr>
          <a:xfrm>
            <a:off x="1616485" y="4758317"/>
            <a:ext cx="8832822" cy="15817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/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 sz="2000"/>
          </a:p>
        </p:txBody>
      </p:sp>
    </p:spTree>
    <p:extLst>
      <p:ext uri="{BB962C8B-B14F-4D97-AF65-F5344CB8AC3E}">
        <p14:creationId xmlns:p14="http://schemas.microsoft.com/office/powerpoint/2010/main" val="112558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BCB81-04FF-0A70-B145-D991CC9C5F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77432D-CE52-7410-E31A-34315B5C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1593D174-9D6C-6F8E-0D48-D34E0685BC8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4" name="Text 2">
            <a:extLst>
              <a:ext uri="{FF2B5EF4-FFF2-40B4-BE49-F238E27FC236}">
                <a16:creationId xmlns:a16="http://schemas.microsoft.com/office/drawing/2014/main" id="{B5DFE419-B932-F936-64E8-1F63FB785FD3}"/>
              </a:ext>
            </a:extLst>
          </p:cNvPr>
          <p:cNvSpPr txBox="1"/>
          <p:nvPr/>
        </p:nvSpPr>
        <p:spPr>
          <a:xfrm>
            <a:off x="1673045" y="1515279"/>
            <a:ext cx="9180576" cy="1755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b="1" dirty="0" err="1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Introducción</a:t>
            </a: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 al PSP</a:t>
            </a: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190394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5622A-12E0-45F0-8600-56AB9C27B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5644A-6371-B4B8-AF61-763ED11CC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C479F8D3-1CF9-28AD-20C1-9676D80048F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pic>
        <p:nvPicPr>
          <p:cNvPr id="20" name="Image 0" descr="preencoded.png">
            <a:extLst>
              <a:ext uri="{FF2B5EF4-FFF2-40B4-BE49-F238E27FC236}">
                <a16:creationId xmlns:a16="http://schemas.microsoft.com/office/drawing/2014/main" id="{9F754021-D59F-998A-8C6F-D3854123F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258" y="1676734"/>
            <a:ext cx="2560967" cy="1306855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309E9C7E-4BC9-5F07-087B-1293A1D97228}"/>
              </a:ext>
            </a:extLst>
          </p:cNvPr>
          <p:cNvSpPr txBox="1"/>
          <p:nvPr/>
        </p:nvSpPr>
        <p:spPr>
          <a:xfrm>
            <a:off x="1243584" y="875070"/>
            <a:ext cx="12371832" cy="432521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¿Qué es PSP?</a:t>
            </a:r>
            <a:endParaRPr lang="en-US" sz="3600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75F4157F-F1EB-B83B-283B-4879A4C95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97640" y="4150536"/>
            <a:ext cx="220296" cy="220296"/>
          </a:xfrm>
          <a:prstGeom prst="rect">
            <a:avLst/>
          </a:prstGeom>
        </p:spPr>
      </p:pic>
      <p:pic>
        <p:nvPicPr>
          <p:cNvPr id="24" name="Image 2" descr="preencoded.png">
            <a:extLst>
              <a:ext uri="{FF2B5EF4-FFF2-40B4-BE49-F238E27FC236}">
                <a16:creationId xmlns:a16="http://schemas.microsoft.com/office/drawing/2014/main" id="{0034866A-39CF-F479-71AA-F5770AFBB8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268" y="1759481"/>
            <a:ext cx="2527300" cy="1286730"/>
          </a:xfrm>
          <a:prstGeom prst="rect">
            <a:avLst/>
          </a:prstGeom>
        </p:spPr>
      </p:pic>
      <p:pic>
        <p:nvPicPr>
          <p:cNvPr id="26" name="Image 3" descr="preencoded.png">
            <a:extLst>
              <a:ext uri="{FF2B5EF4-FFF2-40B4-BE49-F238E27FC236}">
                <a16:creationId xmlns:a16="http://schemas.microsoft.com/office/drawing/2014/main" id="{33D87B9F-D930-D8C0-BE02-043562CA9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1888" y="4177968"/>
            <a:ext cx="220296" cy="220296"/>
          </a:xfrm>
          <a:prstGeom prst="rect">
            <a:avLst/>
          </a:prstGeom>
        </p:spPr>
      </p:pic>
      <p:sp>
        <p:nvSpPr>
          <p:cNvPr id="27" name="Text 3">
            <a:extLst>
              <a:ext uri="{FF2B5EF4-FFF2-40B4-BE49-F238E27FC236}">
                <a16:creationId xmlns:a16="http://schemas.microsoft.com/office/drawing/2014/main" id="{F7C5B1E2-77FA-A3CF-3064-972A98E465AD}"/>
              </a:ext>
            </a:extLst>
          </p:cNvPr>
          <p:cNvSpPr txBox="1"/>
          <p:nvPr/>
        </p:nvSpPr>
        <p:spPr>
          <a:xfrm>
            <a:off x="939198" y="4102393"/>
            <a:ext cx="3859589" cy="1076601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El Personal Software Process (PSP) es un enfoque estructurado que mejora la calidad y productividad del desarrollo personal de software mediante la planificación, medición y análisis sistemático.</a:t>
            </a:r>
            <a:endParaRPr lang="en-US" sz="1400" dirty="0"/>
          </a:p>
        </p:txBody>
      </p:sp>
      <p:sp>
        <p:nvSpPr>
          <p:cNvPr id="28" name="Text 4">
            <a:extLst>
              <a:ext uri="{FF2B5EF4-FFF2-40B4-BE49-F238E27FC236}">
                <a16:creationId xmlns:a16="http://schemas.microsoft.com/office/drawing/2014/main" id="{8347ED32-C008-FA2D-B206-3BE8ADD130E3}"/>
              </a:ext>
            </a:extLst>
          </p:cNvPr>
          <p:cNvSpPr txBox="1"/>
          <p:nvPr/>
        </p:nvSpPr>
        <p:spPr>
          <a:xfrm>
            <a:off x="939199" y="3489526"/>
            <a:ext cx="3859589" cy="17865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Definición de Personal Software Process</a:t>
            </a:r>
            <a:endParaRPr lang="en-US" sz="1500" dirty="0"/>
          </a:p>
        </p:txBody>
      </p:sp>
      <p:pic>
        <p:nvPicPr>
          <p:cNvPr id="29" name="Image 4" descr="preencoded.png">
            <a:extLst>
              <a:ext uri="{FF2B5EF4-FFF2-40B4-BE49-F238E27FC236}">
                <a16:creationId xmlns:a16="http://schemas.microsoft.com/office/drawing/2014/main" id="{50C39DB0-B71A-ADDC-8CE8-B371185D26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5725" y="1707066"/>
            <a:ext cx="2560966" cy="1306855"/>
          </a:xfrm>
          <a:prstGeom prst="rect">
            <a:avLst/>
          </a:prstGeom>
        </p:spPr>
      </p:pic>
      <p:pic>
        <p:nvPicPr>
          <p:cNvPr id="31" name="Image 5" descr="preencoded.png">
            <a:extLst>
              <a:ext uri="{FF2B5EF4-FFF2-40B4-BE49-F238E27FC236}">
                <a16:creationId xmlns:a16="http://schemas.microsoft.com/office/drawing/2014/main" id="{A1C05BB9-6E92-E9DE-BB70-BB30798BC7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15912" y="4168824"/>
            <a:ext cx="220296" cy="220296"/>
          </a:xfrm>
          <a:prstGeom prst="rect">
            <a:avLst/>
          </a:prstGeom>
        </p:spPr>
      </p:pic>
      <p:sp>
        <p:nvSpPr>
          <p:cNvPr id="32" name="Text 6">
            <a:extLst>
              <a:ext uri="{FF2B5EF4-FFF2-40B4-BE49-F238E27FC236}">
                <a16:creationId xmlns:a16="http://schemas.microsoft.com/office/drawing/2014/main" id="{FFA08744-9B84-2965-C131-E03D8A246B1D}"/>
              </a:ext>
            </a:extLst>
          </p:cNvPr>
          <p:cNvSpPr txBox="1"/>
          <p:nvPr/>
        </p:nvSpPr>
        <p:spPr>
          <a:xfrm>
            <a:off x="4920890" y="3945297"/>
            <a:ext cx="3483833" cy="10719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El PSP, desarrollado por Watts Humphrey en los años 90, busca mejorar la calidad y productividad en el desarrollo de software mediante procesos personales estructurados y medibles.</a:t>
            </a:r>
            <a:endParaRPr lang="en-US" sz="1400" dirty="0"/>
          </a:p>
        </p:txBody>
      </p:sp>
      <p:sp>
        <p:nvSpPr>
          <p:cNvPr id="33" name="Text 7">
            <a:extLst>
              <a:ext uri="{FF2B5EF4-FFF2-40B4-BE49-F238E27FC236}">
                <a16:creationId xmlns:a16="http://schemas.microsoft.com/office/drawing/2014/main" id="{83CBADBE-4654-EED4-913B-FD7187E95969}"/>
              </a:ext>
            </a:extLst>
          </p:cNvPr>
          <p:cNvSpPr txBox="1"/>
          <p:nvPr/>
        </p:nvSpPr>
        <p:spPr>
          <a:xfrm>
            <a:off x="4857390" y="3425179"/>
            <a:ext cx="3850777" cy="17865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Origen y desarrollo del PSP</a:t>
            </a:r>
            <a:endParaRPr lang="en-US" sz="1600" dirty="0"/>
          </a:p>
        </p:txBody>
      </p:sp>
      <p:sp>
        <p:nvSpPr>
          <p:cNvPr id="34" name="Text 8">
            <a:extLst>
              <a:ext uri="{FF2B5EF4-FFF2-40B4-BE49-F238E27FC236}">
                <a16:creationId xmlns:a16="http://schemas.microsoft.com/office/drawing/2014/main" id="{3241C79E-B7CC-5AD5-4AEB-EB4E8FEFD0B5}"/>
              </a:ext>
            </a:extLst>
          </p:cNvPr>
          <p:cNvSpPr txBox="1"/>
          <p:nvPr/>
        </p:nvSpPr>
        <p:spPr>
          <a:xfrm>
            <a:off x="8887102" y="3737965"/>
            <a:ext cx="2822519" cy="10719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4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PSP busca mejorar la calidad del software mediante procesos disciplinados, aumentar la productividad personal y facilitar la estimación y gestión del tiempo en proyectos de desarrollo.</a:t>
            </a:r>
            <a:endParaRPr lang="en-US" sz="1400" dirty="0"/>
          </a:p>
        </p:txBody>
      </p:sp>
      <p:sp>
        <p:nvSpPr>
          <p:cNvPr id="35" name="Text 9">
            <a:extLst>
              <a:ext uri="{FF2B5EF4-FFF2-40B4-BE49-F238E27FC236}">
                <a16:creationId xmlns:a16="http://schemas.microsoft.com/office/drawing/2014/main" id="{D00CA062-AFA4-252B-694A-72FB9140D915}"/>
              </a:ext>
            </a:extLst>
          </p:cNvPr>
          <p:cNvSpPr txBox="1"/>
          <p:nvPr/>
        </p:nvSpPr>
        <p:spPr>
          <a:xfrm>
            <a:off x="8720955" y="3388412"/>
            <a:ext cx="3850777" cy="17865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6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Objetivos principales del PSP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73441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2E77A6-1737-411B-B2AB-8642980E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CD8BF-343C-76B5-E8E1-E17567127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s-419" sz="1200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572FB6C2-423C-70AB-535E-E417F44B086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840A6B3-5908-EE91-38C4-F5B831445010}"/>
              </a:ext>
            </a:extLst>
          </p:cNvPr>
          <p:cNvSpPr txBox="1"/>
          <p:nvPr/>
        </p:nvSpPr>
        <p:spPr>
          <a:xfrm>
            <a:off x="1053137" y="365125"/>
            <a:ext cx="609904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2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Importancia del PSP en el desarrollo de software</a:t>
            </a:r>
            <a:endParaRPr lang="en-US" sz="12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E982955-8F79-726A-85ED-6B094C15A466}"/>
              </a:ext>
            </a:extLst>
          </p:cNvPr>
          <p:cNvSpPr txBox="1"/>
          <p:nvPr/>
        </p:nvSpPr>
        <p:spPr>
          <a:xfrm>
            <a:off x="1428041" y="1338644"/>
            <a:ext cx="5742432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2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Mejora de la calidad del software</a:t>
            </a:r>
            <a:endParaRPr lang="en-US" sz="1200" dirty="0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C9377449-561E-6C7A-618E-8E0372B3F323}"/>
              </a:ext>
            </a:extLst>
          </p:cNvPr>
          <p:cNvSpPr txBox="1"/>
          <p:nvPr/>
        </p:nvSpPr>
        <p:spPr>
          <a:xfrm>
            <a:off x="1428041" y="1836675"/>
            <a:ext cx="5742432" cy="12344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2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El PSP promueve prácticas disciplinadas que reducen errores, mejoran la consistencia y aumentan la calidad del software, facilitando entregas más confiables y mantenibles.</a:t>
            </a:r>
            <a:endParaRPr lang="en-US" sz="120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E9C2256A-7F99-ECDE-7EC3-4083B72780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4577" y="1429767"/>
            <a:ext cx="283464" cy="283464"/>
          </a:xfrm>
          <a:prstGeom prst="rect">
            <a:avLst/>
          </a:prstGeom>
        </p:spPr>
      </p:pic>
      <p:pic>
        <p:nvPicPr>
          <p:cNvPr id="8" name="Image 2" descr="preencoded.png">
            <a:extLst>
              <a:ext uri="{FF2B5EF4-FFF2-40B4-BE49-F238E27FC236}">
                <a16:creationId xmlns:a16="http://schemas.microsoft.com/office/drawing/2014/main" id="{03372AC6-C7B4-57DA-282F-C5FFB163E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3137" y="4001294"/>
            <a:ext cx="283464" cy="283464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9E8986CB-D9B3-71BC-4355-26C58F1D9B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53137" y="2700783"/>
            <a:ext cx="283464" cy="283464"/>
          </a:xfrm>
          <a:prstGeom prst="rect">
            <a:avLst/>
          </a:prstGeom>
        </p:spPr>
      </p:pic>
      <p:sp>
        <p:nvSpPr>
          <p:cNvPr id="10" name="Text 3">
            <a:extLst>
              <a:ext uri="{FF2B5EF4-FFF2-40B4-BE49-F238E27FC236}">
                <a16:creationId xmlns:a16="http://schemas.microsoft.com/office/drawing/2014/main" id="{0E19ABC6-8589-0954-9C7C-21FCFFB0FDFF}"/>
              </a:ext>
            </a:extLst>
          </p:cNvPr>
          <p:cNvSpPr txBox="1"/>
          <p:nvPr/>
        </p:nvSpPr>
        <p:spPr>
          <a:xfrm>
            <a:off x="1437185" y="2664207"/>
            <a:ext cx="5742432" cy="356616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2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Reducción de defectos y errores</a:t>
            </a:r>
            <a:endParaRPr lang="en-US" sz="12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CBA16A2A-30A3-5353-9F43-E6AF8C6C1272}"/>
              </a:ext>
            </a:extLst>
          </p:cNvPr>
          <p:cNvSpPr txBox="1"/>
          <p:nvPr/>
        </p:nvSpPr>
        <p:spPr>
          <a:xfrm>
            <a:off x="1437185" y="3048255"/>
            <a:ext cx="5742432" cy="12344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El PSP </a:t>
            </a:r>
            <a:r>
              <a:rPr lang="en-US" sz="1200" dirty="0" err="1">
                <a:latin typeface="Poppins" pitchFamily="34" charset="0"/>
                <a:ea typeface="Poppins" pitchFamily="34" charset="-122"/>
                <a:cs typeface="Poppins" pitchFamily="34" charset="-120"/>
              </a:rPr>
              <a:t>ayuda</a:t>
            </a:r>
            <a:r>
              <a:rPr lang="en-US" sz="12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 a </a:t>
            </a:r>
            <a:r>
              <a:rPr lang="en-US" sz="1200" dirty="0" err="1">
                <a:latin typeface="Poppins" pitchFamily="34" charset="0"/>
                <a:ea typeface="Poppins" pitchFamily="34" charset="-122"/>
                <a:cs typeface="Poppins" pitchFamily="34" charset="-120"/>
              </a:rPr>
              <a:t>identificar</a:t>
            </a:r>
            <a:r>
              <a:rPr lang="en-US" sz="12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 y corregir errores desde etapas tempranas, </a:t>
            </a:r>
            <a:r>
              <a:rPr lang="en-US" sz="1200" dirty="0" err="1">
                <a:latin typeface="Poppins" pitchFamily="34" charset="0"/>
                <a:ea typeface="Poppins" pitchFamily="34" charset="-122"/>
                <a:cs typeface="Poppins" pitchFamily="34" charset="-120"/>
              </a:rPr>
              <a:t>disminuye</a:t>
            </a:r>
            <a:r>
              <a:rPr lang="en-US" sz="12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 y  </a:t>
            </a:r>
            <a:r>
              <a:rPr lang="en-US" sz="1200" dirty="0" err="1">
                <a:latin typeface="Poppins" pitchFamily="34" charset="0"/>
                <a:ea typeface="Poppins" pitchFamily="34" charset="-122"/>
                <a:cs typeface="Poppins" pitchFamily="34" charset="-120"/>
              </a:rPr>
              <a:t>mejora</a:t>
            </a:r>
            <a:r>
              <a:rPr lang="en-US" sz="12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 </a:t>
            </a:r>
            <a:r>
              <a:rPr lang="en-US" sz="1200" dirty="0" err="1">
                <a:latin typeface="Poppins" pitchFamily="34" charset="0"/>
                <a:ea typeface="Poppins" pitchFamily="34" charset="-122"/>
                <a:cs typeface="Poppins" pitchFamily="34" charset="-120"/>
              </a:rPr>
              <a:t>defectos</a:t>
            </a:r>
            <a:r>
              <a:rPr lang="en-US" sz="12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 y la Calidad del software final.</a:t>
            </a:r>
            <a:endParaRPr lang="en-US" sz="1200" dirty="0"/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22DC74C8-E0CD-0DDD-0402-3405F1E4E613}"/>
              </a:ext>
            </a:extLst>
          </p:cNvPr>
          <p:cNvSpPr txBox="1"/>
          <p:nvPr/>
        </p:nvSpPr>
        <p:spPr>
          <a:xfrm>
            <a:off x="1377749" y="3971799"/>
            <a:ext cx="5742432" cy="36576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12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Incremento de la productividad personal</a:t>
            </a:r>
            <a:endParaRPr lang="en-US" sz="12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7035905D-417B-97EB-111C-2E8C9ACD6AD4}"/>
              </a:ext>
            </a:extLst>
          </p:cNvPr>
          <p:cNvSpPr txBox="1"/>
          <p:nvPr/>
        </p:nvSpPr>
        <p:spPr>
          <a:xfrm>
            <a:off x="1231445" y="4337559"/>
            <a:ext cx="5742432" cy="123444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2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El PSP fomenta hábitos de trabajo estructurados, mejora la planificación y seguimiento de tareas, lo que incrementa significativamente la productividad personal en el desarrollo de software.</a:t>
            </a:r>
            <a:endParaRPr lang="en-US" sz="120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FC9F7969-DE61-6E99-1353-AB37E6A213E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6841" b="16788"/>
          <a:stretch/>
        </p:blipFill>
        <p:spPr>
          <a:xfrm>
            <a:off x="7835094" y="1027906"/>
            <a:ext cx="3701428" cy="41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67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6A166-6DDE-7B77-2417-8B91B0EAF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AFE5C1-671A-EB57-9A36-D31F5AEB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5096E8DF-25C9-31E4-59A8-E669556A6E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C2DE44FF-9E5C-9E0A-4C73-308BCC72C6D8}"/>
              </a:ext>
            </a:extLst>
          </p:cNvPr>
          <p:cNvSpPr txBox="1"/>
          <p:nvPr/>
        </p:nvSpPr>
        <p:spPr>
          <a:xfrm>
            <a:off x="1678397" y="1698571"/>
            <a:ext cx="9180576" cy="17556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</a:pPr>
            <a:r>
              <a:rPr lang="en-US" sz="4800" b="1" dirty="0" err="1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Fundamentos</a:t>
            </a: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 de PSP</a:t>
            </a: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endParaRPr lang="en-US" sz="4800" b="1" dirty="0">
              <a:solidFill>
                <a:srgbClr val="FC8569"/>
              </a:solidFill>
              <a:latin typeface="Poppins" pitchFamily="34" charset="0"/>
              <a:cs typeface="Poppins" pitchFamily="34" charset="-120"/>
            </a:endParaRPr>
          </a:p>
          <a:p>
            <a:pPr>
              <a:lnSpc>
                <a:spcPct val="90000"/>
              </a:lnSpc>
            </a:pPr>
            <a:r>
              <a:rPr lang="en-US" sz="4800" b="1" dirty="0">
                <a:solidFill>
                  <a:srgbClr val="FC8569"/>
                </a:solidFill>
                <a:latin typeface="Poppins" pitchFamily="34" charset="0"/>
                <a:cs typeface="Poppins" pitchFamily="34" charset="-12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630945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6B91C-80C9-A3AB-F91A-BED5B3CE2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640AA-0C62-746D-9618-156318733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AC3294CF-E5FB-D466-C8C4-BF4F854BECC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14" name="Text 0">
            <a:extLst>
              <a:ext uri="{FF2B5EF4-FFF2-40B4-BE49-F238E27FC236}">
                <a16:creationId xmlns:a16="http://schemas.microsoft.com/office/drawing/2014/main" id="{3B5875D9-070C-CA06-A213-55FFB27BD694}"/>
              </a:ext>
            </a:extLst>
          </p:cNvPr>
          <p:cNvSpPr txBox="1"/>
          <p:nvPr/>
        </p:nvSpPr>
        <p:spPr>
          <a:xfrm>
            <a:off x="777240" y="466344"/>
            <a:ext cx="91622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Principios básicos del PSP</a:t>
            </a:r>
            <a:endParaRPr lang="en-US" sz="360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B0DF762F-9267-C10A-F0A5-2AD326CE0D28}"/>
              </a:ext>
            </a:extLst>
          </p:cNvPr>
          <p:cNvSpPr txBox="1"/>
          <p:nvPr/>
        </p:nvSpPr>
        <p:spPr>
          <a:xfrm>
            <a:off x="1143000" y="1847088"/>
            <a:ext cx="3986784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Medición y seguimiento de tareas</a:t>
            </a:r>
            <a:endParaRPr lang="en-US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466DDFA9-DEEB-4003-DCA9-18DF4E2BC299}"/>
              </a:ext>
            </a:extLst>
          </p:cNvPr>
          <p:cNvSpPr txBox="1"/>
          <p:nvPr/>
        </p:nvSpPr>
        <p:spPr>
          <a:xfrm>
            <a:off x="1175004" y="2245710"/>
            <a:ext cx="3913632" cy="2057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La medición y seguimiento de tareas permiten evaluar el progreso, identificar desviaciones y mejorar la planificación, incrementando la precisión y eficiencia en la gestión del proyecto.</a:t>
            </a:r>
            <a:endParaRPr lang="en-US" sz="1500" dirty="0"/>
          </a:p>
        </p:txBody>
      </p:sp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A2833DC6-5536-02A0-6C07-70908F6B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40" y="1892808"/>
            <a:ext cx="283464" cy="283464"/>
          </a:xfrm>
          <a:prstGeom prst="rect">
            <a:avLst/>
          </a:prstGeom>
        </p:spPr>
      </p:pic>
      <p:pic>
        <p:nvPicPr>
          <p:cNvPr id="19" name="Image 2" descr="preencoded.png">
            <a:extLst>
              <a:ext uri="{FF2B5EF4-FFF2-40B4-BE49-F238E27FC236}">
                <a16:creationId xmlns:a16="http://schemas.microsoft.com/office/drawing/2014/main" id="{DDBD97E6-3C7C-7998-E390-34330DF921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8464" y="1901952"/>
            <a:ext cx="283464" cy="283464"/>
          </a:xfrm>
          <a:prstGeom prst="rect">
            <a:avLst/>
          </a:prstGeom>
        </p:spPr>
      </p:pic>
      <p:pic>
        <p:nvPicPr>
          <p:cNvPr id="20" name="Image 3" descr="preencoded.png">
            <a:extLst>
              <a:ext uri="{FF2B5EF4-FFF2-40B4-BE49-F238E27FC236}">
                <a16:creationId xmlns:a16="http://schemas.microsoft.com/office/drawing/2014/main" id="{95F57232-9755-1CCE-2043-D2FCD0F0CA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8096" y="4919472"/>
            <a:ext cx="283464" cy="283464"/>
          </a:xfrm>
          <a:prstGeom prst="rect">
            <a:avLst/>
          </a:prstGeom>
        </p:spPr>
      </p:pic>
      <p:sp>
        <p:nvSpPr>
          <p:cNvPr id="21" name="Text 3">
            <a:extLst>
              <a:ext uri="{FF2B5EF4-FFF2-40B4-BE49-F238E27FC236}">
                <a16:creationId xmlns:a16="http://schemas.microsoft.com/office/drawing/2014/main" id="{81225B55-EF04-6B0E-A5C7-43B2D10821A8}"/>
              </a:ext>
            </a:extLst>
          </p:cNvPr>
          <p:cNvSpPr txBox="1"/>
          <p:nvPr/>
        </p:nvSpPr>
        <p:spPr>
          <a:xfrm>
            <a:off x="6355080" y="1847088"/>
            <a:ext cx="3913632" cy="6858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Autodiagnóstico y mejora continua</a:t>
            </a:r>
            <a:endParaRPr lang="en-US" dirty="0"/>
          </a:p>
        </p:txBody>
      </p:sp>
      <p:sp>
        <p:nvSpPr>
          <p:cNvPr id="22" name="Text 4">
            <a:extLst>
              <a:ext uri="{FF2B5EF4-FFF2-40B4-BE49-F238E27FC236}">
                <a16:creationId xmlns:a16="http://schemas.microsoft.com/office/drawing/2014/main" id="{41E5AE1E-755D-B45C-921F-2A85531D014A}"/>
              </a:ext>
            </a:extLst>
          </p:cNvPr>
          <p:cNvSpPr txBox="1"/>
          <p:nvPr/>
        </p:nvSpPr>
        <p:spPr>
          <a:xfrm>
            <a:off x="6281928" y="2532888"/>
            <a:ext cx="3913632" cy="2057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El autodiagnóstico permite identificar fortalezas y áreas de mejora en procesos personales, facilitando la aplicación continua de técnicas PSP para optimizar el rendimiento y la calidad del trabajo.</a:t>
            </a:r>
            <a:endParaRPr lang="en-US" sz="1500" dirty="0"/>
          </a:p>
        </p:txBody>
      </p:sp>
      <p:sp>
        <p:nvSpPr>
          <p:cNvPr id="23" name="Text 5">
            <a:extLst>
              <a:ext uri="{FF2B5EF4-FFF2-40B4-BE49-F238E27FC236}">
                <a16:creationId xmlns:a16="http://schemas.microsoft.com/office/drawing/2014/main" id="{9DF96E59-BFAE-312A-E52F-925A68D4E7B1}"/>
              </a:ext>
            </a:extLst>
          </p:cNvPr>
          <p:cNvSpPr txBox="1"/>
          <p:nvPr/>
        </p:nvSpPr>
        <p:spPr>
          <a:xfrm>
            <a:off x="1051560" y="4125660"/>
            <a:ext cx="3977640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Planificación personal del trabajo</a:t>
            </a:r>
            <a:endParaRPr lang="en-US" dirty="0"/>
          </a:p>
        </p:txBody>
      </p:sp>
      <p:sp>
        <p:nvSpPr>
          <p:cNvPr id="24" name="Text 6">
            <a:extLst>
              <a:ext uri="{FF2B5EF4-FFF2-40B4-BE49-F238E27FC236}">
                <a16:creationId xmlns:a16="http://schemas.microsoft.com/office/drawing/2014/main" id="{87FF3167-C39E-6378-6E0B-91E160C0C8B8}"/>
              </a:ext>
            </a:extLst>
          </p:cNvPr>
          <p:cNvSpPr txBox="1"/>
          <p:nvPr/>
        </p:nvSpPr>
        <p:spPr>
          <a:xfrm>
            <a:off x="1143000" y="4520210"/>
            <a:ext cx="3913632" cy="2057400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La planificación personal del trabajo en PSP permite organizar tareas, estimar tiempos y establecer metas claras para mejorar la productividad y la calidad del desarrollo software.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5947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CE429-21C0-EA6D-24DC-F1253B1D3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36C1A1-B146-9C41-4E47-CBCAE0ADC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5" name="Marcador de contenido 4" descr="Texto&#10;&#10;El contenido generado por IA puede ser incorrecto.">
            <a:extLst>
              <a:ext uri="{FF2B5EF4-FFF2-40B4-BE49-F238E27FC236}">
                <a16:creationId xmlns:a16="http://schemas.microsoft.com/office/drawing/2014/main" id="{A375EB21-72C2-7B57-02F2-E80A8BAFC91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7143"/>
          </a:xfr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AE7B2C5-D25C-4287-FB57-D1293F59812B}"/>
              </a:ext>
            </a:extLst>
          </p:cNvPr>
          <p:cNvSpPr txBox="1"/>
          <p:nvPr/>
        </p:nvSpPr>
        <p:spPr>
          <a:xfrm>
            <a:off x="749807" y="2402162"/>
            <a:ext cx="2569125" cy="19019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La planeación identifica tareas y recursos, mientras que la estimación predice tiempo y esfuerzo, asegurando un control eficaz en cada fase del proceso PSP.</a:t>
            </a:r>
            <a:endParaRPr lang="en-US" sz="15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CF3AF7A3-52EB-061F-E589-7464020A4F6E}"/>
              </a:ext>
            </a:extLst>
          </p:cNvPr>
          <p:cNvSpPr txBox="1"/>
          <p:nvPr/>
        </p:nvSpPr>
        <p:spPr>
          <a:xfrm>
            <a:off x="749808" y="1792225"/>
            <a:ext cx="4096512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Planeación y estimación</a:t>
            </a:r>
            <a:endParaRPr lang="en-US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78370369-2E6F-7466-03A1-1DC4727B462B}"/>
              </a:ext>
            </a:extLst>
          </p:cNvPr>
          <p:cNvSpPr txBox="1"/>
          <p:nvPr/>
        </p:nvSpPr>
        <p:spPr>
          <a:xfrm>
            <a:off x="786384" y="1379791"/>
            <a:ext cx="1124712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2BA52742-CF58-55F2-293E-2BDCAF076F79}"/>
              </a:ext>
            </a:extLst>
          </p:cNvPr>
          <p:cNvSpPr txBox="1"/>
          <p:nvPr/>
        </p:nvSpPr>
        <p:spPr>
          <a:xfrm>
            <a:off x="786384" y="475488"/>
            <a:ext cx="13048488" cy="8412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ctr"/>
          <a:lstStyle/>
          <a:p>
            <a:pPr algn="l">
              <a:lnSpc>
                <a:spcPct val="125000"/>
              </a:lnSpc>
            </a:pPr>
            <a:r>
              <a:rPr lang="en-US" sz="36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Fases del proceso PSP</a:t>
            </a:r>
            <a:endParaRPr lang="en-US" sz="360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54A56677-2EA2-2F7C-FDE8-E65C25CB0DB9}"/>
              </a:ext>
            </a:extLst>
          </p:cNvPr>
          <p:cNvSpPr txBox="1"/>
          <p:nvPr/>
        </p:nvSpPr>
        <p:spPr>
          <a:xfrm>
            <a:off x="4322233" y="2375682"/>
            <a:ext cx="2890350" cy="19019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El diseño en PSP implica planificar estructuras claras y detalladas. La codificación se centra en seguir estándares estrictos para asegurar calidad y facilitar la revisión y mantenimiento del código.</a:t>
            </a:r>
            <a:endParaRPr lang="en-US" sz="150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3CFA8866-3E9B-167F-010B-EDCB042B822E}"/>
              </a:ext>
            </a:extLst>
          </p:cNvPr>
          <p:cNvSpPr txBox="1"/>
          <p:nvPr/>
        </p:nvSpPr>
        <p:spPr>
          <a:xfrm>
            <a:off x="4404360" y="1859449"/>
            <a:ext cx="4096512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Diseño y codificación</a:t>
            </a:r>
            <a:endParaRPr lang="en-US" dirty="0"/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160D3812-4200-13F5-34A0-A1EB7B40EF23}"/>
              </a:ext>
            </a:extLst>
          </p:cNvPr>
          <p:cNvSpPr/>
          <p:nvPr/>
        </p:nvSpPr>
        <p:spPr>
          <a:xfrm flipV="1">
            <a:off x="4322233" y="2237231"/>
            <a:ext cx="2890351" cy="15409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>
                <a:alpha val="60000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0CF48A50-6DE4-6A7C-790C-EB30C1ED0EAF}"/>
              </a:ext>
            </a:extLst>
          </p:cNvPr>
          <p:cNvSpPr txBox="1"/>
          <p:nvPr/>
        </p:nvSpPr>
        <p:spPr>
          <a:xfrm>
            <a:off x="4475226" y="1373864"/>
            <a:ext cx="1078992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B9CA606A-5C09-7989-2599-2A5B1C6C82D1}"/>
              </a:ext>
            </a:extLst>
          </p:cNvPr>
          <p:cNvSpPr txBox="1"/>
          <p:nvPr/>
        </p:nvSpPr>
        <p:spPr>
          <a:xfrm>
            <a:off x="7906005" y="2477594"/>
            <a:ext cx="3349583" cy="190195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1500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La revisión y prueba son fases críticas para detectar errores y asegurar calidad, permitiendo corregir defectos temprano y mejorar la fiabilidad del producto final.</a:t>
            </a:r>
            <a:endParaRPr lang="en-US" sz="15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71F4B760-BE51-5C54-0D8C-0C8FC53295EC}"/>
              </a:ext>
            </a:extLst>
          </p:cNvPr>
          <p:cNvSpPr txBox="1"/>
          <p:nvPr/>
        </p:nvSpPr>
        <p:spPr>
          <a:xfrm>
            <a:off x="7938516" y="1776667"/>
            <a:ext cx="4096512" cy="347472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Revisión y prueba</a:t>
            </a:r>
            <a:endParaRPr lang="en-US" dirty="0"/>
          </a:p>
        </p:txBody>
      </p:sp>
      <p:sp>
        <p:nvSpPr>
          <p:cNvPr id="15" name="Shape 11">
            <a:extLst>
              <a:ext uri="{FF2B5EF4-FFF2-40B4-BE49-F238E27FC236}">
                <a16:creationId xmlns:a16="http://schemas.microsoft.com/office/drawing/2014/main" id="{D8418D94-BA27-89A0-7FB9-E56C10497C02}"/>
              </a:ext>
            </a:extLst>
          </p:cNvPr>
          <p:cNvSpPr/>
          <p:nvPr/>
        </p:nvSpPr>
        <p:spPr>
          <a:xfrm flipV="1">
            <a:off x="7906005" y="2216858"/>
            <a:ext cx="2668862" cy="5217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>
                <a:alpha val="60000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F8B0CAAA-430E-D6F3-0811-D7DFAD4914CB}"/>
              </a:ext>
            </a:extLst>
          </p:cNvPr>
          <p:cNvSpPr txBox="1"/>
          <p:nvPr/>
        </p:nvSpPr>
        <p:spPr>
          <a:xfrm>
            <a:off x="7938516" y="1329614"/>
            <a:ext cx="1024128" cy="384048"/>
          </a:xfrm>
          <a:prstGeom prst="rect">
            <a:avLst/>
          </a:prstGeom>
          <a:solidFill>
            <a:srgbClr val="FFFFFF">
              <a:alpha val="0"/>
            </a:srgbClr>
          </a:solidFill>
          <a:ln/>
        </p:spPr>
        <p:txBody>
          <a:bodyPr wrap="square" lIns="0" tIns="0" rIns="0" bIns="0" rtlCol="0" anchor="t"/>
          <a:lstStyle/>
          <a:p>
            <a:pPr algn="l">
              <a:lnSpc>
                <a:spcPct val="125000"/>
              </a:lnSpc>
            </a:pPr>
            <a:r>
              <a:rPr lang="en-US" sz="2000" b="1" dirty="0"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000" dirty="0"/>
          </a:p>
        </p:txBody>
      </p:sp>
      <p:sp>
        <p:nvSpPr>
          <p:cNvPr id="19" name="Shape 7">
            <a:extLst>
              <a:ext uri="{FF2B5EF4-FFF2-40B4-BE49-F238E27FC236}">
                <a16:creationId xmlns:a16="http://schemas.microsoft.com/office/drawing/2014/main" id="{EA294FC4-0645-A723-A471-67FA6277ED2F}"/>
              </a:ext>
            </a:extLst>
          </p:cNvPr>
          <p:cNvSpPr/>
          <p:nvPr/>
        </p:nvSpPr>
        <p:spPr>
          <a:xfrm flipV="1">
            <a:off x="749807" y="2197607"/>
            <a:ext cx="2890351" cy="15409"/>
          </a:xfrm>
          <a:prstGeom prst="line">
            <a:avLst/>
          </a:prstGeom>
          <a:solidFill>
            <a:srgbClr val="FFFFFF"/>
          </a:solidFill>
          <a:ln w="19050">
            <a:solidFill>
              <a:srgbClr val="FC8569">
                <a:alpha val="60000"/>
              </a:srgbClr>
            </a:solidFill>
            <a:prstDash val="solid"/>
            <a:headEnd type="none"/>
            <a:tailEnd type="none"/>
          </a:ln>
          <a:effectLst>
            <a:outerShdw blurRad="101600" dist="50800" dir="16200000" algn="bl" rotWithShape="0">
              <a:srgbClr val="000000">
                <a:alpha val="0"/>
              </a:srgbClr>
            </a:outerShdw>
          </a:effectLst>
        </p:spPr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72422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1134</Words>
  <Application>Microsoft Office PowerPoint</Application>
  <PresentationFormat>Panorámica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Kermit Extrabold</vt:lpstr>
      <vt:lpstr>Poppins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Diana Marcela Henao Avendaño</dc:creator>
  <cp:lastModifiedBy>M M</cp:lastModifiedBy>
  <cp:revision>14</cp:revision>
  <dcterms:created xsi:type="dcterms:W3CDTF">2025-03-31T19:57:58Z</dcterms:created>
  <dcterms:modified xsi:type="dcterms:W3CDTF">2025-11-20T20:12:48Z</dcterms:modified>
</cp:coreProperties>
</file>